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</p:presentation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0C86EB79-B6FF-4176-9651-39D232D79BF1}"/>
              </a:ext>
            </a:extLst>
          </p:cNvPr>
          <p:cNvSpPr txBox="1"/>
          <p:nvPr/>
        </p:nvSpPr>
        <p:spPr>
          <a:xfrm>
            <a:off x="952500" y="1905000"/>
            <a:ext cx="10287000" cy="1463040"/>
          </a:xfrm>
        </p:spPr>
        <p:txBody>
          <a:bodyPr wrap="square" rtlCol="0" lIns="0" tIns="0" rIns="0" bIns="0" anchor="t">
            <a:spAutoFit/>
          </a:bodyPr>
          <a:lstStyle/>
          <a:p>
            <a:pPr algn="ctr"/>
            <a:r>
              <a:rPr sz="4800" b="1">
                <a:solidFill>
                  <a:srgbClr val="003366"/>
                </a:solidFill>
              </a:rPr>
              <a:t>강남A현장 3분기 공정·안전·원가 현황 보고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9AB3DA22-9D9C-4C6F-A0E1-8D5FCCF72ED1}"/>
              </a:ext>
            </a:extLst>
          </p:cNvPr>
          <p:cNvSpPr txBox="1"/>
          <p:nvPr/>
        </p:nvSpPr>
        <p:spPr>
          <a:xfrm>
            <a:off x="952500" y="3333750"/>
            <a:ext cx="10287000" cy="476250"/>
          </a:xfrm>
        </p:spPr>
        <p:txBody>
          <a:bodyPr wrap="square" rtlCol="0" lIns="0" tIns="0" rIns="0" bIns="0" anchor="t">
            <a:spAutoFit/>
          </a:bodyPr>
          <a:lstStyle/>
          <a:p>
            <a:pPr algn="ctr"/>
            <a:r>
              <a:rPr sz="2400">
                <a:solidFill>
                  <a:srgbClr val="666666"/>
                </a:solidFill>
              </a:rPr>
              <a:t>2026년 7월 ~ 9월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F015514C-EE0B-4A58-AB9F-4913FF9C6ACE}"/>
              </a:ext>
            </a:extLst>
          </p:cNvPr>
          <p:cNvSpPr txBox="1"/>
          <p:nvPr/>
        </p:nvSpPr>
        <p:spPr>
          <a:xfrm>
            <a:off x="952500" y="4000500"/>
            <a:ext cx="10287000" cy="476250"/>
          </a:xfrm>
        </p:spPr>
        <p:txBody>
          <a:bodyPr wrap="square" rtlCol="0" lIns="0" tIns="0" rIns="0" bIns="0" anchor="t">
            <a:spAutoFit/>
          </a:bodyPr>
          <a:lstStyle/>
          <a:p>
            <a:pPr algn="ctr"/>
            <a:r>
              <a:rPr sz="1800">
                <a:solidFill>
                  <a:srgbClr val="999999"/>
                </a:solidFill>
              </a:rPr>
              <a:t>2026.10.21 | 공사관리팀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60630B39-B4E2-47B1-A6A9-2B20AA2D2667}"/>
              </a:ext>
            </a:extLst>
          </p:cNvPr>
          <p:cNvSpPr txBox="1"/>
          <p:nvPr/>
        </p:nvSpPr>
        <p:spPr>
          <a:xfrm>
            <a:off x="476250" y="381000"/>
            <a:ext cx="11239500" cy="571500"/>
          </a:xfrm>
        </p:spPr>
        <p:txBody>
          <a:bodyPr wrap="square" rtlCol="0" lIns="0" tIns="0" rIns="0" bIns="0" anchor="t">
            <a:spAutoFit/>
          </a:bodyPr>
          <a:lstStyle/>
          <a:p>
            <a:pPr algn="l"/>
            <a:r>
              <a:rPr sz="3200" b="1">
                <a:solidFill>
                  <a:srgbClr val="003366"/>
                </a:solidFill>
              </a:rPr>
              <a:t>현장 개요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4D01F3E9-BCC8-4FE1-A7DE-A606019CC00C}"/>
              </a:ext>
            </a:extLst>
          </p:cNvPr>
          <p:cNvSpPr txBox="1"/>
          <p:nvPr/>
        </p:nvSpPr>
        <p:spPr>
          <a:xfrm>
            <a:off x="3810000" y="1428750"/>
            <a:ext cx="4572000" cy="571500"/>
          </a:xfrm>
        </p:spPr>
        <p:txBody>
          <a:bodyPr wrap="square" rtlCol="0" lIns="0" tIns="0" rIns="0" bIns="0" anchor="t">
            <a:spAutoFit/>
          </a:bodyPr>
          <a:lstStyle/>
          <a:p>
            <a:pPr algn="ctr"/>
            <a:r>
              <a:rPr sz="2000">
                <a:solidFill>
                  <a:srgbClr val="666666"/>
                </a:solidFill>
              </a:rPr>
              <a:t>현재 공정률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9BE2996F-AAAD-4C8C-A083-2CCA2C487291}"/>
              </a:ext>
            </a:extLst>
          </p:cNvPr>
          <p:cNvSpPr txBox="1"/>
          <p:nvPr/>
        </p:nvSpPr>
        <p:spPr>
          <a:xfrm>
            <a:off x="3810000" y="1905000"/>
            <a:ext cx="4572000" cy="1428750"/>
          </a:xfrm>
        </p:spPr>
        <p:txBody>
          <a:bodyPr wrap="square" rtlCol="0" lIns="0" tIns="0" rIns="0" bIns="0" anchor="t">
            <a:spAutoFit/>
          </a:bodyPr>
          <a:lstStyle/>
          <a:p>
            <a:pPr algn="ctr"/>
            <a:r>
              <a:rPr sz="8000" b="1">
                <a:solidFill>
                  <a:srgbClr val="003366"/>
                </a:solidFill>
              </a:rPr>
              <a:t>49%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75642496-F5DF-4667-8207-9106F10FE358}"/>
              </a:ext>
            </a:extLst>
          </p:cNvPr>
          <p:cNvSpPr txBox="1"/>
          <p:nvPr/>
        </p:nvSpPr>
        <p:spPr>
          <a:xfrm>
            <a:off x="3810000" y="3333750"/>
            <a:ext cx="4572000" cy="476250"/>
          </a:xfrm>
        </p:spPr>
        <p:txBody>
          <a:bodyPr wrap="square" rtlCol="0" lIns="0" tIns="0" rIns="0" bIns="0" anchor="t">
            <a:spAutoFit/>
          </a:bodyPr>
          <a:lstStyle/>
          <a:p>
            <a:pPr algn="ctr"/>
            <a:r>
              <a:rPr sz="1800">
                <a:solidFill>
                  <a:srgbClr val="D32F2F"/>
                </a:solidFill>
              </a:rPr>
              <a:t>계획: 52% (Gap: -3%)</a:t>
            </a:r>
          </a:p>
        </p:txBody>
      </p:sp>
      <p:sp>
        <p:nvSpPr>
          <p:cNvPr id="6" name="Shape 6">
            <a:extLst>
              <a:ext uri="{FF2B5EF4-FFF2-40B4-BE49-F238E27FC236}">
                <a16:creationId xmlns:a16="http://schemas.microsoft.com/office/drawing/2014/main" id="{4CCA2C11-1C01-42EF-A8D1-F7560C85A265}"/>
              </a:ext>
            </a:extLst>
          </p:cNvPr>
          <p:cNvSpPr/>
          <p:nvPr/>
        </p:nvSpPr>
        <p:spPr>
          <a:xfrm>
            <a:off x="952500" y="4286250"/>
            <a:ext cx="10287000" cy="1428750"/>
          </a:xfrm>
          <a:prstGeom prst="rect">
            <a:avLst/>
          </a:prstGeom>
          <a:solidFill>
            <a:srgbClr val="F5F5F5"/>
          </a:solidFill>
        </p:spPr>
        <p:txBody>
          <a:bodyPr wrap="square" rtlCol="0" lIns="0" tIns="0" rIns="0" bIns="0" anchor="ctr"/>
          <a:lstStyle/>
          <a:p>
            <a:pPr algn="ctr"/>
            <a:r>
              <a:rPr sz="1800">
                <a:solidFill>
                  <a:srgbClr val="333333"/>
                </a:solidFill>
              </a:rPr>
              <a:t>지하 4층·지상 25층 업무시설 | 연면적 48,200㎡ | 기간: 2025.03 ~ 2027.08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3E0704C3-5268-402E-AE27-EE59A1008364}"/>
              </a:ext>
            </a:extLst>
          </p:cNvPr>
          <p:cNvSpPr txBox="1"/>
          <p:nvPr/>
        </p:nvSpPr>
        <p:spPr>
          <a:xfrm>
            <a:off x="476250" y="381000"/>
            <a:ext cx="11239500" cy="571500"/>
          </a:xfrm>
        </p:spPr>
        <p:txBody>
          <a:bodyPr wrap="square" rtlCol="0" lIns="0" tIns="0" rIns="0" bIns="0" anchor="t">
            <a:spAutoFit/>
          </a:bodyPr>
          <a:lstStyle/>
          <a:p>
            <a:pPr algn="l"/>
            <a:r>
              <a:rPr sz="3200" b="1">
                <a:solidFill>
                  <a:srgbClr val="003366"/>
                </a:solidFill>
              </a:rPr>
              <a:t>월별 공정률 현황</a:t>
            </a:r>
          </a:p>
        </p:txBody>
      </p:sp>
      <p:sp>
        <p:nvSpPr>
          <p:cNvPr id="3" name="Shape 3">
            <a:extLst>
              <a:ext uri="{FF2B5EF4-FFF2-40B4-BE49-F238E27FC236}">
                <a16:creationId xmlns:a16="http://schemas.microsoft.com/office/drawing/2014/main" id="{D5FAEBA0-412F-431B-BF45-E84AA05C66E3}"/>
              </a:ext>
            </a:extLst>
          </p:cNvPr>
          <p:cNvSpPr/>
          <p:nvPr/>
        </p:nvSpPr>
        <p:spPr>
          <a:xfrm>
            <a:off x="952500" y="1428750"/>
            <a:ext cx="10287000" cy="3810000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</a:ln>
        </p:spPr>
        <p:txBody>
          <a:bodyPr wrap="square" rtlCol="0" lIns="0" tIns="0" rIns="0" bIns="0" anchor="ctr"/>
          <a:lstStyle/>
          <a:p>
            <a:pPr algn="ctr"/>
            <a:r>
              <a:rPr sz="1800">
                <a:solidFill>
                  <a:srgbClr val="666666"/>
                </a:solidFill>
              </a:rPr>
              <a:t>[Bar Chart: 7월(40% vs 39%), 8월(46% vs 44%), 9월(52% vs 49%)]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EEDF7577-64AA-4EB6-9715-750109AB11AF}"/>
              </a:ext>
            </a:extLst>
          </p:cNvPr>
          <p:cNvSpPr txBox="1"/>
          <p:nvPr/>
        </p:nvSpPr>
        <p:spPr>
          <a:xfrm>
            <a:off x="952500" y="5524500"/>
            <a:ext cx="10287000" cy="952500"/>
          </a:xfrm>
        </p:spPr>
        <p:txBody>
          <a:bodyPr wrap="square" rtlCol="0" lIns="0" tIns="0" rIns="0" bIns="0" anchor="t">
            <a:spAutoFit/>
          </a:bodyPr>
          <a:lstStyle/>
          <a:p>
            <a:pPr algn="l"/>
            <a:r>
              <a:rPr sz="1800" i="1">
                <a:solidFill>
                  <a:srgbClr val="666666"/>
                </a:solidFill>
              </a:rPr>
              <a:t>※ 3분기 평균 계획 대비 실적 2.3%p 미달. 8월 집중호우 및 수급 지연이 주요 원인임.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8A06FD48-EA69-44D5-9BEA-A654D5EF9E7D}"/>
              </a:ext>
            </a:extLst>
          </p:cNvPr>
          <p:cNvSpPr txBox="1"/>
          <p:nvPr/>
        </p:nvSpPr>
        <p:spPr>
          <a:xfrm>
            <a:off x="476250" y="381000"/>
            <a:ext cx="11239500" cy="571500"/>
          </a:xfrm>
        </p:spPr>
        <p:txBody>
          <a:bodyPr wrap="square" rtlCol="0" lIns="0" tIns="0" rIns="0" bIns="0" anchor="t">
            <a:spAutoFit/>
          </a:bodyPr>
          <a:lstStyle/>
          <a:p>
            <a:pPr algn="l"/>
            <a:r>
              <a:rPr sz="3200" b="1">
                <a:solidFill>
                  <a:srgbClr val="003366"/>
                </a:solidFill>
              </a:rPr>
              <a:t>주요 공종 진행 현황</a:t>
            </a:r>
          </a:p>
        </p:txBody>
      </p:sp>
      <p:sp>
        <p:nvSpPr>
          <p:cNvPr id="3" name="Shape 3">
            <a:extLst>
              <a:ext uri="{FF2B5EF4-FFF2-40B4-BE49-F238E27FC236}">
                <a16:creationId xmlns:a16="http://schemas.microsoft.com/office/drawing/2014/main" id="{42B4B5AC-44FA-48B5-8979-D92DEFA4AF7B}"/>
              </a:ext>
            </a:extLst>
          </p:cNvPr>
          <p:cNvSpPr/>
          <p:nvPr/>
        </p:nvSpPr>
        <p:spPr>
          <a:xfrm>
            <a:off x="952500" y="1428750"/>
            <a:ext cx="3238500" cy="3810000"/>
          </a:xfrm>
          <a:prstGeom prst="roundRect">
            <a:avLst/>
          </a:prstGeom>
          <a:solidFill>
            <a:srgbClr val="F5F5F5"/>
          </a:solidFill>
        </p:spPr>
        <p:txBody>
          <a:bodyPr wrap="square" rtlCol="0" lIns="0" tIns="0" rIns="0" bIns="0" anchor="ctr"/>
          <a:lstStyle/>
          <a:p>
            <a:pPr algn="ctr"/>
            <a:r>
              <a:rPr sz="2000" b="1">
                <a:solidFill>
                  <a:srgbClr val="003366"/>
                </a:solidFill>
              </a:rPr>
              <a:t>골조 공사</a:t>
            </a:r>
          </a:p>
          <a:p>
            <a:pPr algn="ctr"/>
            <a:r>
              <a:rPr sz="1600">
                <a:solidFill>
                  <a:srgbClr val="333333"/>
                </a:solidFill>
              </a:rPr>
              <a:t>지상 14층 완료</a:t>
            </a:r>
            <a:br/>
            <a:r>
              <a:rPr sz="1600">
                <a:solidFill>
                  <a:srgbClr val="333333"/>
                </a:solidFill>
              </a:rPr>
              <a:t>(계획 16층 대비 -2층 지연)</a:t>
            </a:r>
          </a:p>
        </p:txBody>
      </p:sp>
      <p:sp>
        <p:nvSpPr>
          <p:cNvPr id="4" name="Shape 4">
            <a:extLst>
              <a:ext uri="{FF2B5EF4-FFF2-40B4-BE49-F238E27FC236}">
                <a16:creationId xmlns:a16="http://schemas.microsoft.com/office/drawing/2014/main" id="{02DD03A2-A61E-402D-8E22-2C3816E3E03C}"/>
              </a:ext>
            </a:extLst>
          </p:cNvPr>
          <p:cNvSpPr/>
          <p:nvPr/>
        </p:nvSpPr>
        <p:spPr>
          <a:xfrm>
            <a:off x="4476750" y="1428750"/>
            <a:ext cx="3238500" cy="3810000"/>
          </a:xfrm>
          <a:prstGeom prst="roundRect">
            <a:avLst/>
          </a:prstGeom>
          <a:solidFill>
            <a:srgbClr val="F5F5F5"/>
          </a:solidFill>
        </p:spPr>
        <p:txBody>
          <a:bodyPr wrap="square" rtlCol="0" lIns="0" tIns="0" rIns="0" bIns="0" anchor="ctr"/>
          <a:lstStyle/>
          <a:p>
            <a:pPr algn="ctr"/>
            <a:r>
              <a:rPr sz="2000" b="1">
                <a:solidFill>
                  <a:srgbClr val="003366"/>
                </a:solidFill>
              </a:rPr>
              <a:t>외장 공사</a:t>
            </a:r>
          </a:p>
          <a:p>
            <a:pPr algn="ctr"/>
            <a:r>
              <a:rPr sz="1600">
                <a:solidFill>
                  <a:srgbClr val="333333"/>
                </a:solidFill>
              </a:rPr>
              <a:t>커튼월 착수</a:t>
            </a:r>
            <a:br/>
            <a:r>
              <a:rPr sz="1600">
                <a:solidFill>
                  <a:srgbClr val="333333"/>
                </a:solidFill>
              </a:rPr>
              <a:t>(현재 5층까지 설치 완료)</a:t>
            </a:r>
          </a:p>
        </p:txBody>
      </p:sp>
      <p:sp>
        <p:nvSpPr>
          <p:cNvPr id="5" name="Shape 5">
            <a:extLst>
              <a:ext uri="{FF2B5EF4-FFF2-40B4-BE49-F238E27FC236}">
                <a16:creationId xmlns:a16="http://schemas.microsoft.com/office/drawing/2014/main" id="{1D76C2F8-5A89-4F67-9465-A5FDC455799F}"/>
              </a:ext>
            </a:extLst>
          </p:cNvPr>
          <p:cNvSpPr/>
          <p:nvPr/>
        </p:nvSpPr>
        <p:spPr>
          <a:xfrm>
            <a:off x="8001000" y="1428750"/>
            <a:ext cx="3238500" cy="3810000"/>
          </a:xfrm>
          <a:prstGeom prst="roundRect">
            <a:avLst/>
          </a:prstGeom>
          <a:solidFill>
            <a:srgbClr val="F5F5F5"/>
          </a:solidFill>
        </p:spPr>
        <p:txBody>
          <a:bodyPr wrap="square" rtlCol="0" lIns="0" tIns="0" rIns="0" bIns="0" anchor="ctr"/>
          <a:lstStyle/>
          <a:p>
            <a:pPr algn="ctr"/>
            <a:r>
              <a:rPr sz="2000" b="1">
                <a:solidFill>
                  <a:srgbClr val="003366"/>
                </a:solidFill>
              </a:rPr>
              <a:t>설비/전기</a:t>
            </a:r>
          </a:p>
          <a:p>
            <a:pPr algn="ctr"/>
            <a:r>
              <a:rPr sz="1600">
                <a:solidFill>
                  <a:srgbClr val="333333"/>
                </a:solidFill>
              </a:rPr>
              <a:t>배관 지하층 완료</a:t>
            </a:r>
            <a:br/>
            <a:r>
              <a:rPr sz="1600">
                <a:solidFill>
                  <a:srgbClr val="333333"/>
                </a:solidFill>
              </a:rPr>
              <a:t>전기 간선 공사 60% 진행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ACF43683-F406-4335-AA7E-FF6E97C7B227}"/>
              </a:ext>
            </a:extLst>
          </p:cNvPr>
          <p:cNvSpPr txBox="1"/>
          <p:nvPr/>
        </p:nvSpPr>
        <p:spPr>
          <a:xfrm>
            <a:off x="476250" y="381000"/>
            <a:ext cx="11239500" cy="571500"/>
          </a:xfrm>
        </p:spPr>
        <p:txBody>
          <a:bodyPr wrap="square" rtlCol="0" lIns="0" tIns="0" rIns="0" bIns="0" anchor="t">
            <a:spAutoFit/>
          </a:bodyPr>
          <a:lstStyle/>
          <a:p>
            <a:pPr algn="l"/>
            <a:r>
              <a:rPr sz="3200" b="1">
                <a:solidFill>
                  <a:srgbClr val="003366"/>
                </a:solidFill>
              </a:rPr>
              <a:t>공정 지연 원인 분석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84C42156-1E62-447E-B601-7C1E39417686}"/>
              </a:ext>
            </a:extLst>
          </p:cNvPr>
          <p:cNvSpPr txBox="1"/>
          <p:nvPr/>
        </p:nvSpPr>
        <p:spPr>
          <a:xfrm>
            <a:off x="952500" y="1428750"/>
            <a:ext cx="4762500" cy="4286250"/>
          </a:xfrm>
        </p:spPr>
        <p:txBody>
          <a:bodyPr wrap="square" rtlCol="0" lIns="0" tIns="0" rIns="0" bIns="0" anchor="t">
            <a:spAutoFit/>
          </a:bodyPr>
          <a:lstStyle/>
          <a:p>
            <a:pPr algn="l"/>
            <a:r>
              <a:rPr sz="2000">
                <a:solidFill>
                  <a:srgbClr val="333333"/>
                </a:solidFill>
              </a:rPr>
              <a:t>지연 주요 원인:</a:t>
            </a:r>
            <a:br/>
            <a:br/>
            <a:r>
              <a:rPr sz="2000">
                <a:solidFill>
                  <a:srgbClr val="333333"/>
                </a:solidFill>
              </a:rPr>
              <a:t>1. 8월 집중호우 (6일)</a:t>
            </a:r>
            <a:br/>
            <a:r>
              <a:rPr sz="2000">
                <a:solidFill>
                  <a:srgbClr val="333333"/>
                </a:solidFill>
              </a:rPr>
              <a:t>- 현장 침수 방지 및 안전 확보를 위한 작업 중지</a:t>
            </a:r>
            <a:br/>
            <a:br/>
            <a:r>
              <a:rPr sz="2000">
                <a:solidFill>
                  <a:srgbClr val="333333"/>
                </a:solidFill>
              </a:rPr>
              <a:t>2. 철근 수급 지연 (4일)</a:t>
            </a:r>
            <a:br/>
            <a:r>
              <a:rPr sz="2000">
                <a:solidFill>
                  <a:srgbClr val="333333"/>
                </a:solidFill>
              </a:rPr>
              <a:t>- 원자재 수급 불안정으로 인한 반입 일정 지연</a:t>
            </a:r>
            <a:br/>
            <a:br/>
            <a:r>
              <a:rPr sz="2000">
                <a:solidFill>
                  <a:srgbClr val="333333"/>
                </a:solidFill>
              </a:rPr>
              <a:t>3. 타워크레인 정기점검 (2일)</a:t>
            </a:r>
            <a:br/>
            <a:r>
              <a:rPr sz="2000">
                <a:solidFill>
                  <a:srgbClr val="333333"/>
                </a:solidFill>
              </a:rPr>
              <a:t>- 법정 정기검사 수행에 따른 장비 가동 중단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D0F701F3-38B9-42F6-B6D5-0C93A2DEA2AD}"/>
              </a:ext>
            </a:extLst>
          </p:cNvPr>
          <p:cNvSpPr txBox="1"/>
          <p:nvPr/>
        </p:nvSpPr>
        <p:spPr>
          <a:xfrm>
            <a:off x="476250" y="381000"/>
            <a:ext cx="11239500" cy="571500"/>
          </a:xfrm>
        </p:spPr>
        <p:txBody>
          <a:bodyPr wrap="square" rtlCol="0" lIns="0" tIns="0" rIns="0" bIns="0" anchor="t">
            <a:spAutoFit/>
          </a:bodyPr>
          <a:lstStyle/>
          <a:p>
            <a:pPr algn="l"/>
            <a:r>
              <a:rPr sz="3200" b="1">
                <a:solidFill>
                  <a:srgbClr val="003366"/>
                </a:solidFill>
              </a:rPr>
              <a:t>공정 만회 대책</a:t>
            </a:r>
          </a:p>
        </p:txBody>
      </p:sp>
      <p:cxnSp>
        <p:nvCxnSpPr>
          <p:cNvPr id="3" name="Straight Connector 3">
            <a:extLst>
              <a:ext uri="{FF2B5EF4-FFF2-40B4-BE49-F238E27FC236}">
                <a16:creationId xmlns:a16="http://schemas.microsoft.com/office/drawing/2014/main" id="{903F8A62-A4E0-4CD1-8C13-4EEE834A0A5B}"/>
              </a:ext>
            </a:extLst>
          </p:cNvPr>
          <p:cNvCxnSpPr/>
          <p:nvPr/>
        </p:nvCxnSpPr>
        <p:spPr>
          <a:xfrm>
            <a:off x="952500" y="2857500"/>
            <a:ext cx="10287000" cy="9525"/>
          </a:xfrm>
          <a:prstGeom prst="straightConnector1">
            <a:avLst/>
          </a:prstGeom>
          <a:ln w="38100" cap="flat">
            <a:solidFill>
              <a:srgbClr val="003366"/>
            </a:solidFill>
            <a:tailEnd type="triangle" w="med" len="med"/>
          </a:ln>
        </p:spPr>
      </p:cxnSp>
      <p:sp>
        <p:nvSpPr>
          <p:cNvPr id="4" name="Shape 4">
            <a:extLst>
              <a:ext uri="{FF2B5EF4-FFF2-40B4-BE49-F238E27FC236}">
                <a16:creationId xmlns:a16="http://schemas.microsoft.com/office/drawing/2014/main" id="{BAA1160C-CFF5-4152-8D63-570B5BD54C23}"/>
              </a:ext>
            </a:extLst>
          </p:cNvPr>
          <p:cNvSpPr/>
          <p:nvPr/>
        </p:nvSpPr>
        <p:spPr>
          <a:xfrm>
            <a:off x="1428750" y="2667000"/>
            <a:ext cx="571500" cy="571500"/>
          </a:xfrm>
          <a:prstGeom prst="ellipse">
            <a:avLst/>
          </a:prstGeom>
          <a:solidFill>
            <a:srgbClr val="003366"/>
          </a:solidFill>
        </p:spPr>
        <p:txBody>
          <a:bodyPr wrap="square" rtlCol="0" lIns="0" tIns="0" rIns="0" bIns="0" anchor="ctr"/>
          <a:lstStyle/>
          <a:p>
            <a:pPr algn="ctr"/>
            <a:r>
              <a:rPr sz="1400">
                <a:solidFill>
                  <a:srgbClr val="FFFFFF"/>
                </a:solidFill>
              </a:rPr>
              <a:t>10월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164D06DB-7266-4F53-8F9D-62BAB56ADFE6}"/>
              </a:ext>
            </a:extLst>
          </p:cNvPr>
          <p:cNvSpPr txBox="1"/>
          <p:nvPr/>
        </p:nvSpPr>
        <p:spPr>
          <a:xfrm>
            <a:off x="1428750" y="3333750"/>
            <a:ext cx="2857500" cy="952500"/>
          </a:xfrm>
        </p:spPr>
        <p:txBody>
          <a:bodyPr wrap="square" rtlCol="0" lIns="0" tIns="0" rIns="0" bIns="0" anchor="t">
            <a:spAutoFit/>
          </a:bodyPr>
          <a:lstStyle/>
          <a:p>
            <a:pPr algn="ctr"/>
            <a:r>
              <a:rPr sz="1600">
                <a:solidFill>
                  <a:srgbClr val="333333"/>
                </a:solidFill>
              </a:rPr>
              <a:t>골조 가속화</a:t>
            </a:r>
            <a:br/>
            <a:r>
              <a:rPr sz="1600">
                <a:solidFill>
                  <a:srgbClr val="333333"/>
                </a:solidFill>
              </a:rPr>
              <a:t>골조 2개 조 운영 및 주말 작업 실시</a:t>
            </a:r>
          </a:p>
        </p:txBody>
      </p:sp>
      <p:sp>
        <p:nvSpPr>
          <p:cNvPr id="6" name="Shape 6">
            <a:extLst>
              <a:ext uri="{FF2B5EF4-FFF2-40B4-BE49-F238E27FC236}">
                <a16:creationId xmlns:a16="http://schemas.microsoft.com/office/drawing/2014/main" id="{9165991F-0826-4FE7-B5BE-8EEED545B83C}"/>
              </a:ext>
            </a:extLst>
          </p:cNvPr>
          <p:cNvSpPr/>
          <p:nvPr/>
        </p:nvSpPr>
        <p:spPr>
          <a:xfrm>
            <a:off x="5334000" y="2667000"/>
            <a:ext cx="571500" cy="571500"/>
          </a:xfrm>
          <a:prstGeom prst="ellipse">
            <a:avLst/>
          </a:prstGeom>
          <a:solidFill>
            <a:srgbClr val="003366"/>
          </a:solidFill>
        </p:spPr>
        <p:txBody>
          <a:bodyPr wrap="square" rtlCol="0" lIns="0" tIns="0" rIns="0" bIns="0" anchor="ctr"/>
          <a:lstStyle/>
          <a:p>
            <a:pPr algn="ctr"/>
            <a:r>
              <a:rPr sz="1400">
                <a:solidFill>
                  <a:srgbClr val="FFFFFF"/>
                </a:solidFill>
              </a:rPr>
              <a:t>11월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10BE4183-3B7F-4BA0-B2A3-D5FD9FE470DE}"/>
              </a:ext>
            </a:extLst>
          </p:cNvPr>
          <p:cNvSpPr txBox="1"/>
          <p:nvPr/>
        </p:nvSpPr>
        <p:spPr>
          <a:xfrm>
            <a:off x="5334000" y="3333750"/>
            <a:ext cx="2857500" cy="952500"/>
          </a:xfrm>
        </p:spPr>
        <p:txBody>
          <a:bodyPr wrap="square" rtlCol="0" lIns="0" tIns="0" rIns="0" bIns="0" anchor="t">
            <a:spAutoFit/>
          </a:bodyPr>
          <a:lstStyle/>
          <a:p>
            <a:pPr algn="ctr"/>
            <a:r>
              <a:rPr sz="1600">
                <a:solidFill>
                  <a:srgbClr val="333333"/>
                </a:solidFill>
              </a:rPr>
              <a:t>인력 증원</a:t>
            </a:r>
            <a:br/>
            <a:r>
              <a:rPr sz="1600">
                <a:solidFill>
                  <a:srgbClr val="333333"/>
                </a:solidFill>
              </a:rPr>
              <a:t>커튼월 협력사 투입 인원 30% 증원</a:t>
            </a:r>
          </a:p>
        </p:txBody>
      </p:sp>
      <p:sp>
        <p:nvSpPr>
          <p:cNvPr id="8" name="Shape 8">
            <a:extLst>
              <a:ext uri="{FF2B5EF4-FFF2-40B4-BE49-F238E27FC236}">
                <a16:creationId xmlns:a16="http://schemas.microsoft.com/office/drawing/2014/main" id="{B1230165-2E73-4EAA-B735-DFE1D60889A4}"/>
              </a:ext>
            </a:extLst>
          </p:cNvPr>
          <p:cNvSpPr/>
          <p:nvPr/>
        </p:nvSpPr>
        <p:spPr>
          <a:xfrm>
            <a:off x="9239250" y="2667000"/>
            <a:ext cx="571500" cy="571500"/>
          </a:xfrm>
          <a:prstGeom prst="ellipse">
            <a:avLst/>
          </a:prstGeom>
          <a:solidFill>
            <a:srgbClr val="D32F2F"/>
          </a:solidFill>
        </p:spPr>
        <p:txBody>
          <a:bodyPr wrap="square" rtlCol="0" lIns="0" tIns="0" rIns="0" bIns="0" anchor="ctr"/>
          <a:lstStyle/>
          <a:p>
            <a:pPr algn="ctr"/>
            <a:r>
              <a:rPr sz="1400">
                <a:solidFill>
                  <a:srgbClr val="FFFFFF"/>
                </a:solidFill>
              </a:rPr>
              <a:t>목표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043E265A-5890-4E0F-90FF-1EA818CCAD47}"/>
              </a:ext>
            </a:extLst>
          </p:cNvPr>
          <p:cNvSpPr txBox="1"/>
          <p:nvPr/>
        </p:nvSpPr>
        <p:spPr>
          <a:xfrm>
            <a:off x="9239250" y="3333750"/>
            <a:ext cx="2857500" cy="952500"/>
          </a:xfrm>
        </p:spPr>
        <p:txBody>
          <a:bodyPr wrap="square" rtlCol="0" lIns="0" tIns="0" rIns="0" bIns="0" anchor="t">
            <a:spAutoFit/>
          </a:bodyPr>
          <a:lstStyle/>
          <a:p>
            <a:pPr algn="ctr"/>
            <a:r>
              <a:rPr sz="1600">
                <a:solidFill>
                  <a:srgbClr val="333333"/>
                </a:solidFill>
              </a:rPr>
              <a:t>정상화</a:t>
            </a:r>
            <a:br/>
            <a:r>
              <a:rPr sz="1600">
                <a:solidFill>
                  <a:srgbClr val="333333"/>
                </a:solidFill>
              </a:rPr>
              <a:t>계획 공정률 완전 회복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B57F861F-D806-4677-AF8E-D5A2235D3E54}"/>
              </a:ext>
            </a:extLst>
          </p:cNvPr>
          <p:cNvSpPr txBox="1"/>
          <p:nvPr/>
        </p:nvSpPr>
        <p:spPr>
          <a:xfrm>
            <a:off x="476250" y="381000"/>
            <a:ext cx="11239500" cy="571500"/>
          </a:xfrm>
        </p:spPr>
        <p:txBody>
          <a:bodyPr wrap="square" rtlCol="0" lIns="0" tIns="0" rIns="0" bIns="0" anchor="t">
            <a:spAutoFit/>
          </a:bodyPr>
          <a:lstStyle/>
          <a:p>
            <a:pPr algn="l"/>
            <a:r>
              <a:rPr sz="3200" b="1">
                <a:solidFill>
                  <a:srgbClr val="003366"/>
                </a:solidFill>
              </a:rPr>
              <a:t>안전 관리 현황</a:t>
            </a:r>
          </a:p>
        </p:txBody>
      </p:sp>
      <p:sp>
        <p:nvSpPr>
          <p:cNvPr id="3" name="Shape 3">
            <a:extLst>
              <a:ext uri="{FF2B5EF4-FFF2-40B4-BE49-F238E27FC236}">
                <a16:creationId xmlns:a16="http://schemas.microsoft.com/office/drawing/2014/main" id="{CB75748B-AB4E-4696-897A-71323DCFE164}"/>
              </a:ext>
            </a:extLst>
          </p:cNvPr>
          <p:cNvSpPr/>
          <p:nvPr/>
        </p:nvSpPr>
        <p:spPr>
          <a:xfrm>
            <a:off x="952500" y="1428750"/>
            <a:ext cx="2381250" cy="1905000"/>
          </a:xfrm>
          <a:prstGeom prst="roundRect">
            <a:avLst/>
          </a:prstGeom>
          <a:solidFill>
            <a:srgbClr val="F5F5F5"/>
          </a:solidFill>
        </p:spPr>
        <p:txBody>
          <a:bodyPr wrap="square" rtlCol="0" lIns="0" tIns="0" rIns="0" bIns="0" anchor="ctr"/>
          <a:lstStyle/>
          <a:p>
            <a:pPr algn="ctr"/>
            <a:r>
              <a:rPr sz="1800">
                <a:solidFill>
                  <a:srgbClr val="666666"/>
                </a:solidFill>
              </a:rPr>
              <a:t>무재해 달성</a:t>
            </a:r>
          </a:p>
          <a:p>
            <a:pPr algn="ctr"/>
            <a:r>
              <a:rPr sz="4000" b="1">
                <a:solidFill>
                  <a:srgbClr val="003366"/>
                </a:solidFill>
              </a:rPr>
              <a:t>92일</a:t>
            </a:r>
          </a:p>
        </p:txBody>
      </p:sp>
      <p:sp>
        <p:nvSpPr>
          <p:cNvPr id="4" name="Shape 4">
            <a:extLst>
              <a:ext uri="{FF2B5EF4-FFF2-40B4-BE49-F238E27FC236}">
                <a16:creationId xmlns:a16="http://schemas.microsoft.com/office/drawing/2014/main" id="{2E0712DE-B8E6-4562-BFD5-2A4FABD7E262}"/>
              </a:ext>
            </a:extLst>
          </p:cNvPr>
          <p:cNvSpPr/>
          <p:nvPr/>
        </p:nvSpPr>
        <p:spPr>
          <a:xfrm>
            <a:off x="3524250" y="1428750"/>
            <a:ext cx="2381250" cy="1905000"/>
          </a:xfrm>
          <a:prstGeom prst="roundRect">
            <a:avLst/>
          </a:prstGeom>
          <a:solidFill>
            <a:srgbClr val="F5F5F5"/>
          </a:solidFill>
        </p:spPr>
        <p:txBody>
          <a:bodyPr wrap="square" rtlCol="0" lIns="0" tIns="0" rIns="0" bIns="0" anchor="ctr"/>
          <a:lstStyle/>
          <a:p>
            <a:pPr algn="ctr"/>
            <a:r>
              <a:rPr sz="1800">
                <a:solidFill>
                  <a:srgbClr val="666666"/>
                </a:solidFill>
              </a:rPr>
              <a:t>아차사고 보고</a:t>
            </a:r>
          </a:p>
          <a:p>
            <a:pPr algn="ctr"/>
            <a:r>
              <a:rPr sz="4000" b="1">
                <a:solidFill>
                  <a:srgbClr val="D32F2F"/>
                </a:solidFill>
              </a:rPr>
              <a:t>14건</a:t>
            </a:r>
          </a:p>
        </p:txBody>
      </p:sp>
      <p:sp>
        <p:nvSpPr>
          <p:cNvPr id="5" name="Shape 5">
            <a:extLst>
              <a:ext uri="{FF2B5EF4-FFF2-40B4-BE49-F238E27FC236}">
                <a16:creationId xmlns:a16="http://schemas.microsoft.com/office/drawing/2014/main" id="{B06E832B-49C4-41B7-9F9B-FC5D73014467}"/>
              </a:ext>
            </a:extLst>
          </p:cNvPr>
          <p:cNvSpPr/>
          <p:nvPr/>
        </p:nvSpPr>
        <p:spPr>
          <a:xfrm>
            <a:off x="6096000" y="1428750"/>
            <a:ext cx="2381250" cy="1905000"/>
          </a:xfrm>
          <a:prstGeom prst="roundRect">
            <a:avLst/>
          </a:prstGeom>
          <a:solidFill>
            <a:srgbClr val="F5F5F5"/>
          </a:solidFill>
        </p:spPr>
        <p:txBody>
          <a:bodyPr wrap="square" rtlCol="0" lIns="0" tIns="0" rIns="0" bIns="0" anchor="ctr"/>
          <a:lstStyle/>
          <a:p>
            <a:pPr algn="ctr"/>
            <a:r>
              <a:rPr sz="1800">
                <a:solidFill>
                  <a:srgbClr val="666666"/>
                </a:solidFill>
              </a:rPr>
              <a:t>안전교육 이수율</a:t>
            </a:r>
          </a:p>
          <a:p>
            <a:pPr algn="ctr"/>
            <a:r>
              <a:rPr sz="4000" b="1">
                <a:solidFill>
                  <a:srgbClr val="003366"/>
                </a:solidFill>
              </a:rPr>
              <a:t>98%</a:t>
            </a:r>
          </a:p>
        </p:txBody>
      </p:sp>
      <p:sp>
        <p:nvSpPr>
          <p:cNvPr id="6" name="Shape 6">
            <a:extLst>
              <a:ext uri="{FF2B5EF4-FFF2-40B4-BE49-F238E27FC236}">
                <a16:creationId xmlns:a16="http://schemas.microsoft.com/office/drawing/2014/main" id="{F656CD1E-49F2-4710-8A11-B799714F9F55}"/>
              </a:ext>
            </a:extLst>
          </p:cNvPr>
          <p:cNvSpPr/>
          <p:nvPr/>
        </p:nvSpPr>
        <p:spPr>
          <a:xfrm>
            <a:off x="8667750" y="1428750"/>
            <a:ext cx="2381250" cy="1905000"/>
          </a:xfrm>
          <a:prstGeom prst="roundRect">
            <a:avLst/>
          </a:prstGeom>
          <a:solidFill>
            <a:srgbClr val="F5F5F5"/>
          </a:solidFill>
        </p:spPr>
        <p:txBody>
          <a:bodyPr wrap="square" rtlCol="0" lIns="0" tIns="0" rIns="0" bIns="0" anchor="ctr"/>
          <a:lstStyle/>
          <a:p>
            <a:pPr algn="ctr"/>
            <a:r>
              <a:rPr sz="1800">
                <a:solidFill>
                  <a:srgbClr val="666666"/>
                </a:solidFill>
              </a:rPr>
              <a:t>위험성평가 조치</a:t>
            </a:r>
          </a:p>
          <a:p>
            <a:pPr algn="ctr"/>
            <a:r>
              <a:rPr sz="4000" b="1">
                <a:solidFill>
                  <a:srgbClr val="003366"/>
                </a:solidFill>
              </a:rPr>
              <a:t>21건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4CD9A94E-17CD-48F6-AB59-5C9B3C793C8C}"/>
              </a:ext>
            </a:extLst>
          </p:cNvPr>
          <p:cNvSpPr txBox="1"/>
          <p:nvPr/>
        </p:nvSpPr>
        <p:spPr>
          <a:xfrm>
            <a:off x="952500" y="3810000"/>
            <a:ext cx="10287000" cy="952500"/>
          </a:xfrm>
        </p:spPr>
        <p:txBody>
          <a:bodyPr wrap="square" rtlCol="0" lIns="0" tIns="0" rIns="0" bIns="0" anchor="t">
            <a:spAutoFit/>
          </a:bodyPr>
          <a:lstStyle/>
          <a:p>
            <a:pPr algn="l"/>
            <a:r>
              <a:rPr sz="1800">
                <a:solidFill>
                  <a:srgbClr val="333333"/>
                </a:solidFill>
              </a:rPr>
              <a:t>※ 아차사고 세부: 추락 5, 낙하물 4, 전도 3, 기타 2 | 위험성평가 개선 조치 100% 완료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2C64DB85-71B7-43D9-B988-D1C1B3AF77EB}"/>
              </a:ext>
            </a:extLst>
          </p:cNvPr>
          <p:cNvSpPr txBox="1"/>
          <p:nvPr/>
        </p:nvSpPr>
        <p:spPr>
          <a:xfrm>
            <a:off x="476250" y="381000"/>
            <a:ext cx="11239500" cy="571500"/>
          </a:xfrm>
        </p:spPr>
        <p:txBody>
          <a:bodyPr wrap="square" rtlCol="0" lIns="0" tIns="0" rIns="0" bIns="0" anchor="t">
            <a:spAutoFit/>
          </a:bodyPr>
          <a:lstStyle/>
          <a:p>
            <a:pPr algn="l"/>
            <a:r>
              <a:rPr sz="3200" b="1">
                <a:solidFill>
                  <a:srgbClr val="003366"/>
                </a:solidFill>
              </a:rPr>
              <a:t>원가 집행 현황</a:t>
            </a:r>
          </a:p>
        </p:txBody>
      </p:sp>
      <p:sp>
        <p:nvSpPr>
          <p:cNvPr id="3" name="Shape 3">
            <a:extLst>
              <a:ext uri="{FF2B5EF4-FFF2-40B4-BE49-F238E27FC236}">
                <a16:creationId xmlns:a16="http://schemas.microsoft.com/office/drawing/2014/main" id="{2A316E6B-7575-4F37-8302-0820F642AAD8}"/>
              </a:ext>
            </a:extLst>
          </p:cNvPr>
          <p:cNvSpPr/>
          <p:nvPr/>
        </p:nvSpPr>
        <p:spPr>
          <a:xfrm>
            <a:off x="952500" y="1428750"/>
            <a:ext cx="4762500" cy="3810000"/>
          </a:xfrm>
          <a:prstGeom prst="roundRect">
            <a:avLst/>
          </a:prstGeom>
          <a:solidFill>
            <a:srgbClr val="F5F5F5"/>
          </a:solidFill>
        </p:spPr>
        <p:txBody>
          <a:bodyPr wrap="square" rtlCol="0" lIns="0" tIns="0" rIns="0" bIns="0" anchor="ctr"/>
          <a:lstStyle/>
          <a:p>
            <a:pPr algn="ctr"/>
            <a:r>
              <a:rPr sz="2200" b="1">
                <a:solidFill>
                  <a:srgbClr val="003366"/>
                </a:solidFill>
              </a:rPr>
              <a:t>예산 집행 현황</a:t>
            </a:r>
          </a:p>
          <a:p>
            <a:pPr algn="l"/>
            <a:br/>
            <a:r>
              <a:rPr sz="1800">
                <a:solidFill>
                  <a:srgbClr val="333333"/>
                </a:solidFill>
              </a:rPr>
              <a:t>- 실행예산: 1,420억 원</a:t>
            </a:r>
            <a:br/>
            <a:r>
              <a:rPr sz="1800">
                <a:solidFill>
                  <a:srgbClr val="333333"/>
                </a:solidFill>
              </a:rPr>
              <a:t>- 누적 집행: 690억 원 (48.6%)</a:t>
            </a:r>
            <a:br/>
            <a:r>
              <a:rPr sz="1800">
                <a:solidFill>
                  <a:srgbClr val="333333"/>
                </a:solidFill>
              </a:rPr>
              <a:t>- 집행률 적정 수준 유지 중</a:t>
            </a:r>
          </a:p>
        </p:txBody>
      </p:sp>
      <p:sp>
        <p:nvSpPr>
          <p:cNvPr id="4" name="Shape 4">
            <a:extLst>
              <a:ext uri="{FF2B5EF4-FFF2-40B4-BE49-F238E27FC236}">
                <a16:creationId xmlns:a16="http://schemas.microsoft.com/office/drawing/2014/main" id="{56711C76-8D70-4057-94B8-B5B01560B6EF}"/>
              </a:ext>
            </a:extLst>
          </p:cNvPr>
          <p:cNvSpPr/>
          <p:nvPr/>
        </p:nvSpPr>
        <p:spPr>
          <a:xfrm>
            <a:off x="6096000" y="1428750"/>
            <a:ext cx="4762500" cy="3810000"/>
          </a:xfrm>
          <a:prstGeom prst="roundRect">
            <a:avLst/>
          </a:prstGeom>
          <a:solidFill>
            <a:srgbClr val="F5F5F5"/>
          </a:solidFill>
        </p:spPr>
        <p:txBody>
          <a:bodyPr wrap="square" rtlCol="0" lIns="0" tIns="0" rIns="0" bIns="0" anchor="ctr"/>
          <a:lstStyle/>
          <a:p>
            <a:pPr algn="ctr"/>
            <a:r>
              <a:rPr sz="2200" b="1">
                <a:solidFill>
                  <a:srgbClr val="D32F2F"/>
                </a:solidFill>
              </a:rPr>
              <a:t>자재비 상승 예상액</a:t>
            </a:r>
          </a:p>
          <a:p>
            <a:pPr algn="l"/>
            <a:br/>
            <a:r>
              <a:rPr sz="1800">
                <a:solidFill>
                  <a:srgbClr val="333333"/>
                </a:solidFill>
              </a:rPr>
              <a:t>- 철근: +3.2억 원 증액</a:t>
            </a:r>
            <a:br/>
            <a:r>
              <a:rPr sz="1800">
                <a:solidFill>
                  <a:srgbClr val="333333"/>
                </a:solidFill>
              </a:rPr>
              <a:t>- 레미콘: +1.8억 원 증액</a:t>
            </a:r>
            <a:br/>
            <a:r>
              <a:rPr sz="1800">
                <a:solidFill>
                  <a:srgbClr val="333333"/>
                </a:solidFill>
              </a:rPr>
              <a:t>- 합계: 약 5.0억 원 추가 소요 예상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EB825A7A-417A-4454-B80C-412298A94615}"/>
              </a:ext>
            </a:extLst>
          </p:cNvPr>
          <p:cNvSpPr txBox="1"/>
          <p:nvPr/>
        </p:nvSpPr>
        <p:spPr>
          <a:xfrm>
            <a:off x="476250" y="381000"/>
            <a:ext cx="11239500" cy="571500"/>
          </a:xfrm>
        </p:spPr>
        <p:txBody>
          <a:bodyPr wrap="square" rtlCol="0" lIns="0" tIns="0" rIns="0" bIns="0" anchor="t">
            <a:spAutoFit/>
          </a:bodyPr>
          <a:lstStyle/>
          <a:p>
            <a:pPr algn="l"/>
            <a:r>
              <a:rPr sz="3200" b="1">
                <a:solidFill>
                  <a:srgbClr val="003366"/>
                </a:solidFill>
              </a:rPr>
              <a:t>협력사 운용 현황</a:t>
            </a:r>
          </a:p>
        </p:txBody>
      </p:sp>
      <p:sp>
        <p:nvSpPr>
          <p:cNvPr id="3" name="Shape 3">
            <a:extLst>
              <a:ext uri="{FF2B5EF4-FFF2-40B4-BE49-F238E27FC236}">
                <a16:creationId xmlns:a16="http://schemas.microsoft.com/office/drawing/2014/main" id="{62843061-A2E4-4BEA-B349-19D602C65DFF}"/>
              </a:ext>
            </a:extLst>
          </p:cNvPr>
          <p:cNvSpPr/>
          <p:nvPr/>
        </p:nvSpPr>
        <p:spPr>
          <a:xfrm>
            <a:off x="952500" y="1428750"/>
            <a:ext cx="3238500" cy="3810000"/>
          </a:xfrm>
          <a:prstGeom prst="roundRect">
            <a:avLst/>
          </a:prstGeom>
          <a:solidFill>
            <a:srgbClr val="F5F5F5"/>
          </a:solidFill>
        </p:spPr>
        <p:txBody>
          <a:bodyPr wrap="square" rtlCol="0" lIns="0" tIns="0" rIns="0" bIns="0" anchor="ctr"/>
          <a:lstStyle/>
          <a:p>
            <a:pPr algn="ctr"/>
            <a:r>
              <a:rPr sz="2000" b="1">
                <a:solidFill>
                  <a:srgbClr val="003366"/>
                </a:solidFill>
              </a:rPr>
              <a:t>운용 규모</a:t>
            </a:r>
          </a:p>
          <a:p>
            <a:pPr algn="ctr"/>
            <a:r>
              <a:rPr sz="1600">
                <a:solidFill>
                  <a:srgbClr val="333333"/>
                </a:solidFill>
              </a:rPr>
              <a:t>총 9개 협력사 팀 운영 중</a:t>
            </a:r>
            <a:br/>
            <a:r>
              <a:rPr sz="1600">
                <a:solidFill>
                  <a:srgbClr val="333333"/>
                </a:solidFill>
              </a:rPr>
              <a:t>현장 소통 및 품질 관리 양호</a:t>
            </a:r>
          </a:p>
        </p:txBody>
      </p:sp>
      <p:sp>
        <p:nvSpPr>
          <p:cNvPr id="4" name="Shape 4">
            <a:extLst>
              <a:ext uri="{FF2B5EF4-FFF2-40B4-BE49-F238E27FC236}">
                <a16:creationId xmlns:a16="http://schemas.microsoft.com/office/drawing/2014/main" id="{A5DA20F3-F31B-4791-827E-4CBC26BCCB17}"/>
              </a:ext>
            </a:extLst>
          </p:cNvPr>
          <p:cNvSpPr/>
          <p:nvPr/>
        </p:nvSpPr>
        <p:spPr>
          <a:xfrm>
            <a:off x="4476750" y="1428750"/>
            <a:ext cx="3238500" cy="3810000"/>
          </a:xfrm>
          <a:prstGeom prst="roundRect">
            <a:avLst/>
          </a:prstGeom>
          <a:solidFill>
            <a:srgbClr val="F5F5F5"/>
          </a:solidFill>
        </p:spPr>
        <p:txBody>
          <a:bodyPr wrap="square" rtlCol="0" lIns="0" tIns="0" rIns="0" bIns="0" anchor="ctr"/>
          <a:lstStyle/>
          <a:p>
            <a:pPr algn="ctr"/>
            <a:r>
              <a:rPr sz="2000" b="1">
                <a:solidFill>
                  <a:srgbClr val="003366"/>
                </a:solidFill>
              </a:rPr>
              <a:t>우수 협력사</a:t>
            </a:r>
          </a:p>
          <a:p>
            <a:pPr algn="ctr"/>
            <a:r>
              <a:rPr sz="1600">
                <a:solidFill>
                  <a:srgbClr val="333333"/>
                </a:solidFill>
              </a:rPr>
              <a:t>신우건설, 대명설비</a:t>
            </a:r>
            <a:br/>
            <a:r>
              <a:rPr sz="1600">
                <a:solidFill>
                  <a:srgbClr val="333333"/>
                </a:solidFill>
              </a:rPr>
              <a:t>(공정 준수 및 안전 관리 상위)</a:t>
            </a:r>
          </a:p>
        </p:txBody>
      </p:sp>
      <p:sp>
        <p:nvSpPr>
          <p:cNvPr id="5" name="Shape 5">
            <a:extLst>
              <a:ext uri="{FF2B5EF4-FFF2-40B4-BE49-F238E27FC236}">
                <a16:creationId xmlns:a16="http://schemas.microsoft.com/office/drawing/2014/main" id="{50B67634-6901-4F33-AC07-AEA821B5E9D9}"/>
              </a:ext>
            </a:extLst>
          </p:cNvPr>
          <p:cNvSpPr/>
          <p:nvPr/>
        </p:nvSpPr>
        <p:spPr>
          <a:xfrm>
            <a:off x="8001000" y="1428750"/>
            <a:ext cx="3238500" cy="3810000"/>
          </a:xfrm>
          <a:prstGeom prst="roundRect">
            <a:avLst/>
          </a:prstGeom>
          <a:solidFill>
            <a:srgbClr val="F5F5F5"/>
          </a:solidFill>
        </p:spPr>
        <p:txBody>
          <a:bodyPr wrap="square" rtlCol="0" lIns="0" tIns="0" rIns="0" bIns="0" anchor="ctr"/>
          <a:lstStyle/>
          <a:p>
            <a:pPr algn="ctr"/>
            <a:r>
              <a:rPr sz="2000" b="1">
                <a:solidFill>
                  <a:srgbClr val="D32F2F"/>
                </a:solidFill>
              </a:rPr>
              <a:t>개선 필요</a:t>
            </a:r>
          </a:p>
          <a:p>
            <a:pPr algn="ctr"/>
            <a:r>
              <a:rPr sz="1600">
                <a:solidFill>
                  <a:srgbClr val="333333"/>
                </a:solidFill>
              </a:rPr>
              <a:t>외장 협력사 1팀</a:t>
            </a:r>
            <a:br/>
            <a:r>
              <a:rPr sz="1600">
                <a:solidFill>
                  <a:srgbClr val="333333"/>
                </a:solidFill>
              </a:rPr>
              <a:t>(인원 부족으로 인한 공정 지연)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B13C968F-55B4-422D-85D8-D0DA35F462DE}"/>
              </a:ext>
            </a:extLst>
          </p:cNvPr>
          <p:cNvSpPr txBox="1"/>
          <p:nvPr/>
        </p:nvSpPr>
        <p:spPr>
          <a:xfrm>
            <a:off x="476250" y="381000"/>
            <a:ext cx="11239500" cy="571500"/>
          </a:xfrm>
        </p:spPr>
        <p:txBody>
          <a:bodyPr wrap="square" rtlCol="0" lIns="0" tIns="0" rIns="0" bIns="0" anchor="t">
            <a:spAutoFit/>
          </a:bodyPr>
          <a:lstStyle/>
          <a:p>
            <a:pPr algn="l"/>
            <a:r>
              <a:rPr sz="3200" b="1">
                <a:solidFill>
                  <a:srgbClr val="003366"/>
                </a:solidFill>
              </a:rPr>
              <a:t>4분기 계획 및 요청 사항</a:t>
            </a:r>
          </a:p>
        </p:txBody>
      </p:sp>
      <p:sp>
        <p:nvSpPr>
          <p:cNvPr id="3" name="Shape 3">
            <a:extLst>
              <a:ext uri="{FF2B5EF4-FFF2-40B4-BE49-F238E27FC236}">
                <a16:creationId xmlns:a16="http://schemas.microsoft.com/office/drawing/2014/main" id="{F05C8564-C3C3-4BBC-8732-7B36CB8EF66F}"/>
              </a:ext>
            </a:extLst>
          </p:cNvPr>
          <p:cNvSpPr/>
          <p:nvPr/>
        </p:nvSpPr>
        <p:spPr>
          <a:xfrm>
            <a:off x="952500" y="1428750"/>
            <a:ext cx="10287000" cy="1905000"/>
          </a:xfrm>
          <a:prstGeom prst="roundRect">
            <a:avLst/>
          </a:prstGeom>
          <a:solidFill>
            <a:srgbClr val="F5F5F5"/>
          </a:solidFill>
        </p:spPr>
        <p:txBody>
          <a:bodyPr wrap="square" rtlCol="0" lIns="0" tIns="0" rIns="0" bIns="0" anchor="ctr"/>
          <a:lstStyle/>
          <a:p>
            <a:pPr algn="l"/>
            <a:r>
              <a:rPr sz="2000" b="1">
                <a:solidFill>
                  <a:srgbClr val="003366"/>
                </a:solidFill>
              </a:rPr>
              <a:t>■ 4분기 목표: 골조 25층 완료 및 공정률 70% 달성</a:t>
            </a:r>
          </a:p>
          <a:p>
            <a:pPr algn="l"/>
            <a:br/>
            <a:r>
              <a:rPr sz="1800">
                <a:solidFill>
                  <a:srgbClr val="333333"/>
                </a:solidFill>
              </a:rPr>
              <a:t>- 골조 공사 마무리를 통한 상부 구조 완성</a:t>
            </a:r>
            <a:br/>
            <a:r>
              <a:rPr sz="1800">
                <a:solidFill>
                  <a:srgbClr val="333333"/>
                </a:solidFill>
              </a:rPr>
              <a:t>- 커튼월 설치 가속화를 통한 외관 형성</a:t>
            </a:r>
          </a:p>
        </p:txBody>
      </p:sp>
      <p:sp>
        <p:nvSpPr>
          <p:cNvPr id="4" name="Shape 4">
            <a:extLst>
              <a:ext uri="{FF2B5EF4-FFF2-40B4-BE49-F238E27FC236}">
                <a16:creationId xmlns:a16="http://schemas.microsoft.com/office/drawing/2014/main" id="{9590665F-B7AD-412D-A9D1-51D86A829AF3}"/>
              </a:ext>
            </a:extLst>
          </p:cNvPr>
          <p:cNvSpPr/>
          <p:nvPr/>
        </p:nvSpPr>
        <p:spPr>
          <a:xfrm>
            <a:off x="952500" y="3619500"/>
            <a:ext cx="10287000" cy="1905000"/>
          </a:xfrm>
          <a:prstGeom prst="roundRect">
            <a:avLst/>
          </a:prstGeom>
          <a:solidFill>
            <a:srgbClr val="F5F5F5"/>
          </a:solidFill>
        </p:spPr>
        <p:txBody>
          <a:bodyPr wrap="square" rtlCol="0" lIns="0" tIns="0" rIns="0" bIns="0" anchor="ctr"/>
          <a:lstStyle/>
          <a:p>
            <a:pPr algn="l"/>
            <a:r>
              <a:rPr sz="2000" b="1">
                <a:solidFill>
                  <a:srgbClr val="D32F2F"/>
                </a:solidFill>
              </a:rPr>
              <a:t>■ 경영진 요청 사항</a:t>
            </a:r>
          </a:p>
          <a:p>
            <a:pPr algn="l"/>
            <a:br/>
            <a:r>
              <a:rPr sz="1800">
                <a:solidFill>
                  <a:srgbClr val="333333"/>
                </a:solidFill>
              </a:rPr>
              <a:t>1. 철근 단가 조정 승인 (자재비 상승분 반영)</a:t>
            </a:r>
            <a:br/>
            <a:r>
              <a:rPr sz="1800">
                <a:solidFill>
                  <a:srgbClr val="333333"/>
                </a:solidFill>
              </a:rPr>
              <a:t>2. 동절기 보양비 2.5억 원 사전 승인 요청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2CB2962D-CE6F-44FA-8C93-B60C4906C1AF}"/>
              </a:ext>
            </a:extLst>
          </p:cNvPr>
          <p:cNvSpPr txBox="1"/>
          <p:nvPr/>
        </p:nvSpPr>
        <p:spPr>
          <a:xfrm>
            <a:off x="952500" y="5905500"/>
            <a:ext cx="10287000" cy="571500"/>
          </a:xfrm>
        </p:spPr>
        <p:txBody>
          <a:bodyPr wrap="square" rtlCol="0" lIns="0" tIns="0" rIns="0" bIns="0" anchor="t">
            <a:spAutoFit/>
          </a:bodyPr>
          <a:lstStyle/>
          <a:p>
            <a:pPr algn="ctr"/>
            <a:r>
              <a:rPr sz="2400" i="1">
                <a:solidFill>
                  <a:srgbClr val="999999"/>
                </a:solidFill>
              </a:rPr>
              <a:t>경청해 주셔서 감사합니다.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43E1C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Microsoft YaHei"/>
        <a:cs typeface=""/>
      </a:majorFont>
      <a:minorFont>
        <a:latin typeface="Calibri"/>
        <a:ea typeface="Microsoft YaHei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