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</p:presentation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>
            <a:extLst>
              <a:ext uri="{FF2B5EF4-FFF2-40B4-BE49-F238E27FC236}">
                <a16:creationId xmlns:a16="http://schemas.microsoft.com/office/drawing/2014/main" id="{1D1591AE-F503-469B-9818-58F1B7717D68}"/>
              </a:ext>
            </a:extLst>
          </p:cNvPr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solidFill>
            <a:srgbClr val="1A2B3C"/>
          </a:solidFill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3701E91F-323A-4017-8D02-010255596665}"/>
              </a:ext>
            </a:extLst>
          </p:cNvPr>
          <p:cNvSpPr txBox="1"/>
          <p:nvPr/>
        </p:nvSpPr>
        <p:spPr>
          <a:xfrm>
            <a:off x="762000" y="2667000"/>
            <a:ext cx="5715000" cy="1714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4800" b="1">
                <a:solidFill>
                  <a:srgbClr val="FFFFFF"/>
                </a:solidFill>
              </a:rPr>
              <a:t>강남A현장</a:t>
            </a:r>
            <a:br/>
            <a:r>
              <a:rPr sz="4800" b="1">
                <a:solidFill>
                  <a:srgbClr val="FFFFFF"/>
                </a:solidFill>
              </a:rPr>
              <a:t>3분기 현황 보고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2D0355D-0E7A-4426-85A5-BADD73C44E36}"/>
              </a:ext>
            </a:extLst>
          </p:cNvPr>
          <p:cNvSpPr txBox="1"/>
          <p:nvPr/>
        </p:nvSpPr>
        <p:spPr>
          <a:xfrm>
            <a:off x="7620000" y="3048000"/>
            <a:ext cx="3810000" cy="952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2000">
                <a:solidFill>
                  <a:srgbClr val="212529"/>
                </a:solidFill>
              </a:rPr>
              <a:t>2026.10.21</a:t>
            </a:r>
            <a:br/>
            <a:r>
              <a:rPr sz="2000">
                <a:solidFill>
                  <a:srgbClr val="212529"/>
                </a:solidFill>
              </a:rPr>
              <a:t>공사관리팀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49DAA0A9-FCDF-4F30-A758-D93F332CE814}"/>
              </a:ext>
            </a:extLst>
          </p:cNvPr>
          <p:cNvSpPr txBox="1"/>
          <p:nvPr/>
        </p:nvSpPr>
        <p:spPr>
          <a:xfrm>
            <a:off x="762000" y="381000"/>
            <a:ext cx="10668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600" b="1">
                <a:solidFill>
                  <a:srgbClr val="1A2B3C"/>
                </a:solidFill>
              </a:rPr>
              <a:t>현장 개요 및 공정률 현황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D9ED96E1-47C1-49F6-9071-D05CFCA4A964}"/>
              </a:ext>
            </a:extLst>
          </p:cNvPr>
          <p:cNvSpPr/>
          <p:nvPr/>
        </p:nvSpPr>
        <p:spPr>
          <a:xfrm>
            <a:off x="762000" y="1143000"/>
            <a:ext cx="5334000" cy="47625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DEE2E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6B4967A9-F3EE-45DD-8AE7-89D399DDF316}"/>
              </a:ext>
            </a:extLst>
          </p:cNvPr>
          <p:cNvSpPr txBox="1"/>
          <p:nvPr/>
        </p:nvSpPr>
        <p:spPr>
          <a:xfrm>
            <a:off x="1047750" y="1428750"/>
            <a:ext cx="4762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056B3"/>
                </a:solidFill>
              </a:rPr>
              <a:t>현장 기본 정보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AB4DC347-451B-4847-8167-6EF1D6D8D3A4}"/>
              </a:ext>
            </a:extLst>
          </p:cNvPr>
          <p:cNvSpPr txBox="1"/>
          <p:nvPr/>
        </p:nvSpPr>
        <p:spPr>
          <a:xfrm>
            <a:off x="1047750" y="2000250"/>
            <a:ext cx="4762500" cy="2857500"/>
          </a:xfrm>
        </p:spPr>
        <p:txBody>
          <a:bodyPr wrap="square" rtlCol="0" lIns="0" tIns="0" rIns="0" bIns="0" anchor="t">
            <a:spAutoFit/>
          </a:bodyPr>
          <a:lstStyle/>
          <a:p>
            <a:pPr marL="228600" indent="-228600" algn="l">
              <a:buChar char="•"/>
            </a:pPr>
            <a:r>
              <a:rPr sz="1800">
                <a:solidFill>
                  <a:srgbClr val="212529"/>
                </a:solidFill>
              </a:rPr>
              <a:t>시설규모: 지하 4층 · 지상 25층 업무시설</a:t>
            </a:r>
            <a:r>
              <a:rPr sz="1800">
                <a:solidFill>
                  <a:srgbClr val="212529"/>
                </a:solidFill>
              </a:rPr>
              <a:t>연면적: 48,200㎡</a:t>
            </a:r>
            <a:r>
              <a:rPr sz="1800">
                <a:solidFill>
                  <a:srgbClr val="212529"/>
                </a:solidFill>
              </a:rPr>
              <a:t>공사기간: 2025.03 ~ 2027.08</a:t>
            </a:r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2D6F6195-EF32-409D-A6E8-16F8C627DF7E}"/>
              </a:ext>
            </a:extLst>
          </p:cNvPr>
          <p:cNvSpPr/>
          <p:nvPr/>
        </p:nvSpPr>
        <p:spPr>
          <a:xfrm>
            <a:off x="6667500" y="1143000"/>
            <a:ext cx="4762500" cy="47625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DEE2E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342B635-7E1B-4AC6-9491-C201DC6E1439}"/>
              </a:ext>
            </a:extLst>
          </p:cNvPr>
          <p:cNvSpPr txBox="1"/>
          <p:nvPr/>
        </p:nvSpPr>
        <p:spPr>
          <a:xfrm>
            <a:off x="6953250" y="1428750"/>
            <a:ext cx="41910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056B3"/>
                </a:solidFill>
              </a:rPr>
              <a:t>3분기 누적 공정률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B79084B3-DAB2-4CD4-8D4C-87BCA29FCA4D}"/>
              </a:ext>
            </a:extLst>
          </p:cNvPr>
          <p:cNvSpPr txBox="1"/>
          <p:nvPr/>
        </p:nvSpPr>
        <p:spPr>
          <a:xfrm>
            <a:off x="6953250" y="2000250"/>
            <a:ext cx="4191000" cy="952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212529"/>
                </a:solidFill>
              </a:rPr>
              <a:t>계획: 52%</a:t>
            </a:r>
            <a:r>
              <a:rPr sz="2400">
                <a:solidFill>
                  <a:srgbClr val="212529"/>
                </a:solidFill>
              </a:rPr>
              <a:t> / </a:t>
            </a:r>
            <a:r>
              <a:rPr sz="2400" b="1">
                <a:solidFill>
                  <a:srgbClr val="FFC107"/>
                </a:solidFill>
              </a:rPr>
              <a:t>실적: 49%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8909556E-D1A2-46B9-B1E3-5C49BB924C21}"/>
              </a:ext>
            </a:extLst>
          </p:cNvPr>
          <p:cNvSpPr txBox="1"/>
          <p:nvPr/>
        </p:nvSpPr>
        <p:spPr>
          <a:xfrm>
            <a:off x="6953250" y="3048000"/>
            <a:ext cx="4191000" cy="952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1800" b="1">
                <a:solidFill>
                  <a:srgbClr val="C00000"/>
                </a:solidFill>
              </a:rPr>
              <a:t>차이: -3.0%p (지연)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B822F868-F200-4C8B-B9BE-B8BC013189D8}"/>
              </a:ext>
            </a:extLst>
          </p:cNvPr>
          <p:cNvSpPr txBox="1"/>
          <p:nvPr/>
        </p:nvSpPr>
        <p:spPr>
          <a:xfrm>
            <a:off x="762000" y="381000"/>
            <a:ext cx="10668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600" b="1">
                <a:solidFill>
                  <a:srgbClr val="1A2B3C"/>
                </a:solidFill>
              </a:rPr>
              <a:t>3분기 월별 공정률 추이</a:t>
            </a:r>
          </a:p>
        </p:txBody>
      </p:sp>
      <p:cxnSp>
        <p:nvCxnSpPr>
          <p:cNvPr id="4" name="Straight Connector 4">
            <a:extLst>
              <a:ext uri="{FF2B5EF4-FFF2-40B4-BE49-F238E27FC236}">
                <a16:creationId xmlns:a16="http://schemas.microsoft.com/office/drawing/2014/main" id="{5A5C9982-1F2B-4A6F-A98E-CD1570DCDD7E}"/>
              </a:ext>
            </a:extLst>
          </p:cNvPr>
          <p:cNvCxnSpPr/>
          <p:nvPr/>
        </p:nvCxnSpPr>
        <p:spPr>
          <a:xfrm>
            <a:off x="1905000" y="5238750"/>
            <a:ext cx="7620000" cy="9525"/>
          </a:xfrm>
          <a:prstGeom prst="line">
            <a:avLst/>
          </a:prstGeom>
          <a:ln w="25400" cap="flat">
            <a:solidFill>
              <a:srgbClr val="212529"/>
            </a:solidFill>
          </a:ln>
        </p:spPr>
      </p:cxnSp>
      <p:cxnSp>
        <p:nvCxnSpPr>
          <p:cNvPr id="5" name="Straight Connector 5">
            <a:extLst>
              <a:ext uri="{FF2B5EF4-FFF2-40B4-BE49-F238E27FC236}">
                <a16:creationId xmlns:a16="http://schemas.microsoft.com/office/drawing/2014/main" id="{4B416C85-D667-44F7-9AA7-88DD1C0AF9C5}"/>
              </a:ext>
            </a:extLst>
          </p:cNvPr>
          <p:cNvCxnSpPr/>
          <p:nvPr/>
        </p:nvCxnSpPr>
        <p:spPr>
          <a:xfrm>
            <a:off x="1905000" y="1428750"/>
            <a:ext cx="9525" cy="3810000"/>
          </a:xfrm>
          <a:prstGeom prst="line">
            <a:avLst/>
          </a:prstGeom>
          <a:ln w="25400" cap="flat">
            <a:solidFill>
              <a:srgbClr val="212529"/>
            </a:solidFill>
          </a:ln>
        </p:spPr>
      </p:cxnSp>
      <p:sp>
        <p:nvSpPr>
          <p:cNvPr id="6" name="TextBox 6">
            <a:extLst>
              <a:ext uri="{FF2B5EF4-FFF2-40B4-BE49-F238E27FC236}">
                <a16:creationId xmlns:a16="http://schemas.microsoft.com/office/drawing/2014/main" id="{B277B203-FAB3-4B36-90A4-49F331599D0D}"/>
              </a:ext>
            </a:extLst>
          </p:cNvPr>
          <p:cNvSpPr txBox="1"/>
          <p:nvPr/>
        </p:nvSpPr>
        <p:spPr>
          <a:xfrm>
            <a:off x="1428750" y="1333500"/>
            <a:ext cx="952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400">
                <a:solidFill>
                  <a:srgbClr val="212529"/>
                </a:solidFill>
              </a:rPr>
              <a:t>공정률 (%)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21DBDE5-43C1-4D9E-A1B1-04EB33046C27}"/>
              </a:ext>
            </a:extLst>
          </p:cNvPr>
          <p:cNvSpPr txBox="1"/>
          <p:nvPr/>
        </p:nvSpPr>
        <p:spPr>
          <a:xfrm>
            <a:off x="2476500" y="5334000"/>
            <a:ext cx="952500" cy="28575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600" b="1">
                <a:solidFill>
                  <a:srgbClr val="212529"/>
                </a:solidFill>
              </a:rPr>
              <a:t>7월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E7922559-8EE7-49ED-933D-50B0DD508291}"/>
              </a:ext>
            </a:extLst>
          </p:cNvPr>
          <p:cNvSpPr txBox="1"/>
          <p:nvPr/>
        </p:nvSpPr>
        <p:spPr>
          <a:xfrm>
            <a:off x="4762500" y="5334000"/>
            <a:ext cx="952500" cy="28575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600" b="1">
                <a:solidFill>
                  <a:srgbClr val="212529"/>
                </a:solidFill>
              </a:rPr>
              <a:t>8월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B3D375-DBF1-4F4B-868D-D2EE450E70B3}"/>
              </a:ext>
            </a:extLst>
          </p:cNvPr>
          <p:cNvSpPr txBox="1"/>
          <p:nvPr/>
        </p:nvSpPr>
        <p:spPr>
          <a:xfrm>
            <a:off x="7048500" y="5334000"/>
            <a:ext cx="952500" cy="28575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600" b="1">
                <a:solidFill>
                  <a:srgbClr val="212529"/>
                </a:solidFill>
              </a:rPr>
              <a:t>9월</a:t>
            </a:r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A46580C8-63B4-45D7-B0FD-5C0EA3F69A6D}"/>
              </a:ext>
            </a:extLst>
          </p:cNvPr>
          <p:cNvSpPr/>
          <p:nvPr/>
        </p:nvSpPr>
        <p:spPr>
          <a:xfrm>
            <a:off x="2286000" y="2381250"/>
            <a:ext cx="381000" cy="2857500"/>
          </a:xfrm>
          <a:prstGeom prst="rect">
            <a:avLst/>
          </a:prstGeom>
          <a:solidFill>
            <a:srgbClr val="0056B3"/>
          </a:solidFill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11" name="Shape 11">
            <a:extLst>
              <a:ext uri="{FF2B5EF4-FFF2-40B4-BE49-F238E27FC236}">
                <a16:creationId xmlns:a16="http://schemas.microsoft.com/office/drawing/2014/main" id="{4352A21F-2517-4461-8317-DAB173FBCE2F}"/>
              </a:ext>
            </a:extLst>
          </p:cNvPr>
          <p:cNvSpPr/>
          <p:nvPr/>
        </p:nvSpPr>
        <p:spPr>
          <a:xfrm>
            <a:off x="2667000" y="2428875"/>
            <a:ext cx="381000" cy="2809875"/>
          </a:xfrm>
          <a:prstGeom prst="rect">
            <a:avLst/>
          </a:prstGeom>
          <a:solidFill>
            <a:srgbClr val="FFC107"/>
          </a:solidFill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12" name="Shape 12">
            <a:extLst>
              <a:ext uri="{FF2B5EF4-FFF2-40B4-BE49-F238E27FC236}">
                <a16:creationId xmlns:a16="http://schemas.microsoft.com/office/drawing/2014/main" id="{9C9166B5-EDC9-479A-A70A-ABAFD0A0A61E}"/>
              </a:ext>
            </a:extLst>
          </p:cNvPr>
          <p:cNvSpPr/>
          <p:nvPr/>
        </p:nvSpPr>
        <p:spPr>
          <a:xfrm>
            <a:off x="4572000" y="2000250"/>
            <a:ext cx="381000" cy="3238500"/>
          </a:xfrm>
          <a:prstGeom prst="rect">
            <a:avLst/>
          </a:prstGeom>
          <a:solidFill>
            <a:srgbClr val="0056B3"/>
          </a:solidFill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13" name="Shape 13">
            <a:extLst>
              <a:ext uri="{FF2B5EF4-FFF2-40B4-BE49-F238E27FC236}">
                <a16:creationId xmlns:a16="http://schemas.microsoft.com/office/drawing/2014/main" id="{7573D384-6E09-4370-81A0-5838F43D52FF}"/>
              </a:ext>
            </a:extLst>
          </p:cNvPr>
          <p:cNvSpPr/>
          <p:nvPr/>
        </p:nvSpPr>
        <p:spPr>
          <a:xfrm>
            <a:off x="4953000" y="2190750"/>
            <a:ext cx="381000" cy="3048000"/>
          </a:xfrm>
          <a:prstGeom prst="rect">
            <a:avLst/>
          </a:prstGeom>
          <a:solidFill>
            <a:srgbClr val="FFC107"/>
          </a:solidFill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14" name="Shape 14">
            <a:extLst>
              <a:ext uri="{FF2B5EF4-FFF2-40B4-BE49-F238E27FC236}">
                <a16:creationId xmlns:a16="http://schemas.microsoft.com/office/drawing/2014/main" id="{A325E63B-5207-4EB5-8B15-B3ED103E2E65}"/>
              </a:ext>
            </a:extLst>
          </p:cNvPr>
          <p:cNvSpPr/>
          <p:nvPr/>
        </p:nvSpPr>
        <p:spPr>
          <a:xfrm>
            <a:off x="6858000" y="1619250"/>
            <a:ext cx="381000" cy="3619500"/>
          </a:xfrm>
          <a:prstGeom prst="rect">
            <a:avLst/>
          </a:prstGeom>
          <a:solidFill>
            <a:srgbClr val="0056B3"/>
          </a:solidFill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15" name="Shape 15">
            <a:extLst>
              <a:ext uri="{FF2B5EF4-FFF2-40B4-BE49-F238E27FC236}">
                <a16:creationId xmlns:a16="http://schemas.microsoft.com/office/drawing/2014/main" id="{2C584F7E-B562-466C-8FF0-160D587A7D8F}"/>
              </a:ext>
            </a:extLst>
          </p:cNvPr>
          <p:cNvSpPr/>
          <p:nvPr/>
        </p:nvSpPr>
        <p:spPr>
          <a:xfrm>
            <a:off x="7239000" y="1809750"/>
            <a:ext cx="381000" cy="3429000"/>
          </a:xfrm>
          <a:prstGeom prst="rect">
            <a:avLst/>
          </a:prstGeom>
          <a:solidFill>
            <a:srgbClr val="FFC107"/>
          </a:solidFill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1052D32A-5616-4826-9779-1DECEB8A4BA6}"/>
              </a:ext>
            </a:extLst>
          </p:cNvPr>
          <p:cNvSpPr txBox="1"/>
          <p:nvPr/>
        </p:nvSpPr>
        <p:spPr>
          <a:xfrm>
            <a:off x="8096250" y="1428750"/>
            <a:ext cx="3333750" cy="333375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056B3"/>
                </a:solidFill>
              </a:rPr>
              <a:t>Insight</a:t>
            </a:r>
          </a:p>
          <a:p>
            <a:pPr algn="l">
              <a:spcBef>
                <a:spcPts val="2000"/>
              </a:spcBef>
            </a:pPr>
            <a:r>
              <a:rPr sz="1800">
                <a:solidFill>
                  <a:srgbClr val="212529"/>
                </a:solidFill>
              </a:rPr>
              <a:t>■ 계획 대비 실적 지속 지연</a:t>
            </a:r>
            <a:br/>
            <a:r>
              <a:rPr sz="1800">
                <a:solidFill>
                  <a:srgbClr val="212529"/>
                </a:solidFill>
              </a:rPr>
              <a:t>- 7월: -1%p</a:t>
            </a:r>
            <a:br/>
            <a:r>
              <a:rPr sz="1800">
                <a:solidFill>
                  <a:srgbClr val="212529"/>
                </a:solidFill>
              </a:rPr>
              <a:t>- 8월: -2%p</a:t>
            </a:r>
            <a:br/>
            <a:r>
              <a:rPr sz="1800">
                <a:solidFill>
                  <a:srgbClr val="212529"/>
                </a:solidFill>
              </a:rPr>
              <a:t>- 9월: -3%p</a:t>
            </a:r>
            <a:br/>
            <a:br/>
            <a:r>
              <a:rPr sz="1800">
                <a:solidFill>
                  <a:srgbClr val="212529"/>
                </a:solidFill>
              </a:rPr>
              <a:t>누적 지연폭 확대 추세로</a:t>
            </a:r>
            <a:br/>
            <a:r>
              <a:rPr sz="1800">
                <a:solidFill>
                  <a:srgbClr val="212529"/>
                </a:solidFill>
              </a:rPr>
              <a:t>집중 만회 대책 필요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F82F2A6E-D6C1-4062-AF3D-1292FFFF3081}"/>
              </a:ext>
            </a:extLst>
          </p:cNvPr>
          <p:cNvSpPr txBox="1"/>
          <p:nvPr/>
        </p:nvSpPr>
        <p:spPr>
          <a:xfrm>
            <a:off x="9715500" y="4953000"/>
            <a:ext cx="952500" cy="28575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400">
                <a:solidFill>
                  <a:srgbClr val="0056B3"/>
                </a:solidFill>
              </a:rPr>
              <a:t>■ 계획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AFB9CB8C-ADAE-4AD1-9C66-9AFD6937BBAE}"/>
              </a:ext>
            </a:extLst>
          </p:cNvPr>
          <p:cNvSpPr txBox="1"/>
          <p:nvPr/>
        </p:nvSpPr>
        <p:spPr>
          <a:xfrm>
            <a:off x="10668000" y="4953000"/>
            <a:ext cx="952500" cy="28575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400">
                <a:solidFill>
                  <a:srgbClr val="FFC107"/>
                </a:solidFill>
              </a:rPr>
              <a:t>■ 실적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10142917-FE5D-41C3-A7E5-6F472ADB19CD}"/>
              </a:ext>
            </a:extLst>
          </p:cNvPr>
          <p:cNvSpPr txBox="1"/>
          <p:nvPr/>
        </p:nvSpPr>
        <p:spPr>
          <a:xfrm>
            <a:off x="762000" y="381000"/>
            <a:ext cx="10668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600" b="1">
                <a:solidFill>
                  <a:srgbClr val="1A2B3C"/>
                </a:solidFill>
              </a:rPr>
              <a:t>주요 공종별 진행 현황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EB1B8F5D-6606-4C7F-A92C-B9BFF7C9D1A8}"/>
              </a:ext>
            </a:extLst>
          </p:cNvPr>
          <p:cNvSpPr/>
          <p:nvPr/>
        </p:nvSpPr>
        <p:spPr>
          <a:xfrm>
            <a:off x="952500" y="1143000"/>
            <a:ext cx="3048000" cy="47625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DEE2E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526771D-402F-4D29-85B7-734B46471473}"/>
              </a:ext>
            </a:extLst>
          </p:cNvPr>
          <p:cNvSpPr txBox="1"/>
          <p:nvPr/>
        </p:nvSpPr>
        <p:spPr>
          <a:xfrm>
            <a:off x="1238250" y="1428750"/>
            <a:ext cx="2476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400" b="1">
                <a:solidFill>
                  <a:srgbClr val="0056B3"/>
                </a:solidFill>
              </a:rPr>
              <a:t>골조 공사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49A3C923-17FE-497E-B9AF-49425A581437}"/>
              </a:ext>
            </a:extLst>
          </p:cNvPr>
          <p:cNvSpPr txBox="1"/>
          <p:nvPr/>
        </p:nvSpPr>
        <p:spPr>
          <a:xfrm>
            <a:off x="1238250" y="2095500"/>
            <a:ext cx="2476500" cy="2857500"/>
          </a:xfrm>
        </p:spPr>
        <p:txBody>
          <a:bodyPr wrap="square" rtlCol="0" lIns="0" tIns="0" rIns="0" bIns="0" anchor="t">
            <a:spAutoFit/>
          </a:bodyPr>
          <a:lstStyle/>
          <a:p>
            <a:pPr marL="228600" indent="-228600" algn="l">
              <a:buChar char="•"/>
            </a:pPr>
            <a:r>
              <a:rPr sz="1800">
                <a:solidFill>
                  <a:srgbClr val="212529"/>
                </a:solidFill>
              </a:rPr>
              <a:t>지상 14층 완료</a:t>
            </a:r>
            <a:r>
              <a:rPr sz="1600">
                <a:solidFill>
                  <a:srgbClr val="C00000"/>
                </a:solidFill>
              </a:rPr>
              <a:t>계획 대비 2개층 지연</a:t>
            </a:r>
            <a:br/>
            <a:r>
              <a:rPr sz="1600">
                <a:solidFill>
                  <a:srgbClr val="C00000"/>
                </a:solidFill>
              </a:rPr>
              <a:t>(계획 16층)</a:t>
            </a:r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B59C3C52-3A37-4641-AF6C-914ED5ED5623}"/>
              </a:ext>
            </a:extLst>
          </p:cNvPr>
          <p:cNvSpPr/>
          <p:nvPr/>
        </p:nvSpPr>
        <p:spPr>
          <a:xfrm>
            <a:off x="4191000" y="1143000"/>
            <a:ext cx="3048000" cy="47625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DEE2E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7360443B-B014-48E7-A7E2-40AA8E6D5A43}"/>
              </a:ext>
            </a:extLst>
          </p:cNvPr>
          <p:cNvSpPr txBox="1"/>
          <p:nvPr/>
        </p:nvSpPr>
        <p:spPr>
          <a:xfrm>
            <a:off x="4476750" y="1428750"/>
            <a:ext cx="2476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400" b="1">
                <a:solidFill>
                  <a:srgbClr val="0056B3"/>
                </a:solidFill>
              </a:rPr>
              <a:t>외장 및 설비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8A78758-99A1-490F-B09B-1EE764086330}"/>
              </a:ext>
            </a:extLst>
          </p:cNvPr>
          <p:cNvSpPr txBox="1"/>
          <p:nvPr/>
        </p:nvSpPr>
        <p:spPr>
          <a:xfrm>
            <a:off x="4476750" y="2095500"/>
            <a:ext cx="2476500" cy="2857500"/>
          </a:xfrm>
        </p:spPr>
        <p:txBody>
          <a:bodyPr wrap="square" rtlCol="0" lIns="0" tIns="0" rIns="0" bIns="0" anchor="t">
            <a:spAutoFit/>
          </a:bodyPr>
          <a:lstStyle/>
          <a:p>
            <a:pPr marL="228600" indent="-228600" algn="l">
              <a:buChar char="•"/>
            </a:pPr>
            <a:r>
              <a:rPr sz="1800">
                <a:solidFill>
                  <a:srgbClr val="212529"/>
                </a:solidFill>
              </a:rPr>
              <a:t>외장 커튼월 착수</a:t>
            </a:r>
            <a:r>
              <a:rPr sz="1600">
                <a:solidFill>
                  <a:srgbClr val="212529"/>
                </a:solidFill>
              </a:rPr>
              <a:t>현재 5층까지 설치 중</a:t>
            </a:r>
            <a:r>
              <a:rPr sz="1800">
                <a:solidFill>
                  <a:srgbClr val="212529"/>
                </a:solidFill>
              </a:rPr>
              <a:t>설비 배관 지하층 완료</a:t>
            </a:r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21509F35-6AD1-4022-9EE7-D021DA217B96}"/>
              </a:ext>
            </a:extLst>
          </p:cNvPr>
          <p:cNvSpPr/>
          <p:nvPr/>
        </p:nvSpPr>
        <p:spPr>
          <a:xfrm>
            <a:off x="7429500" y="1143000"/>
            <a:ext cx="3048000" cy="47625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DEE2E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F3B7BCA-AB93-4870-952E-B9BB105A2C5B}"/>
              </a:ext>
            </a:extLst>
          </p:cNvPr>
          <p:cNvSpPr txBox="1"/>
          <p:nvPr/>
        </p:nvSpPr>
        <p:spPr>
          <a:xfrm>
            <a:off x="7715250" y="1428750"/>
            <a:ext cx="2476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400" b="1">
                <a:solidFill>
                  <a:srgbClr val="0056B3"/>
                </a:solidFill>
              </a:rPr>
              <a:t>전기 공사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AD61883E-F0DD-4C5C-8999-F952D1906D26}"/>
              </a:ext>
            </a:extLst>
          </p:cNvPr>
          <p:cNvSpPr txBox="1"/>
          <p:nvPr/>
        </p:nvSpPr>
        <p:spPr>
          <a:xfrm>
            <a:off x="7715250" y="2095500"/>
            <a:ext cx="2476500" cy="2857500"/>
          </a:xfrm>
        </p:spPr>
        <p:txBody>
          <a:bodyPr wrap="square" rtlCol="0" lIns="0" tIns="0" rIns="0" bIns="0" anchor="t">
            <a:spAutoFit/>
          </a:bodyPr>
          <a:lstStyle/>
          <a:p>
            <a:pPr marL="228600" indent="-228600" algn="l">
              <a:buChar char="•"/>
            </a:pPr>
            <a:r>
              <a:rPr sz="1800">
                <a:solidFill>
                  <a:srgbClr val="212529"/>
                </a:solidFill>
              </a:rPr>
              <a:t>전기 간선 공사 진행</a:t>
            </a:r>
            <a:r>
              <a:rPr sz="1800">
                <a:solidFill>
                  <a:srgbClr val="212529"/>
                </a:solidFill>
              </a:rPr>
              <a:t>현재 공정률 60% 달성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A9EC3D78-3D53-49BA-969E-4A579BE56014}"/>
              </a:ext>
            </a:extLst>
          </p:cNvPr>
          <p:cNvSpPr txBox="1"/>
          <p:nvPr/>
        </p:nvSpPr>
        <p:spPr>
          <a:xfrm>
            <a:off x="762000" y="381000"/>
            <a:ext cx="10668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600" b="1">
                <a:solidFill>
                  <a:srgbClr val="1A2B3C"/>
                </a:solidFill>
              </a:rPr>
              <a:t>공정 지연 원인 분석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55F342B0-41EF-45CA-A1AF-F4A99B62C888}"/>
              </a:ext>
            </a:extLst>
          </p:cNvPr>
          <p:cNvSpPr/>
          <p:nvPr/>
        </p:nvSpPr>
        <p:spPr>
          <a:xfrm>
            <a:off x="762000" y="1143000"/>
            <a:ext cx="5334000" cy="47625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DEE2E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6E0C5F7-F2B6-48A8-ACD1-D4CFA69F8EED}"/>
              </a:ext>
            </a:extLst>
          </p:cNvPr>
          <p:cNvSpPr txBox="1"/>
          <p:nvPr/>
        </p:nvSpPr>
        <p:spPr>
          <a:xfrm>
            <a:off x="1047750" y="1428750"/>
            <a:ext cx="4762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056B3"/>
                </a:solidFill>
              </a:rPr>
              <a:t>지연 사유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93DCDB06-3182-409D-B54C-EF441CDB597E}"/>
              </a:ext>
            </a:extLst>
          </p:cNvPr>
          <p:cNvSpPr txBox="1"/>
          <p:nvPr/>
        </p:nvSpPr>
        <p:spPr>
          <a:xfrm>
            <a:off x="1047750" y="2000250"/>
            <a:ext cx="4762500" cy="2857500"/>
          </a:xfrm>
        </p:spPr>
        <p:txBody>
          <a:bodyPr wrap="square" rtlCol="0" lIns="0" tIns="0" rIns="0" bIns="0" anchor="t">
            <a:spAutoFit/>
          </a:bodyPr>
          <a:lstStyle/>
          <a:p>
            <a:pPr marL="228600" indent="-228600" algn="l">
              <a:buChar char="•"/>
            </a:pPr>
            <a:r>
              <a:rPr sz="1800">
                <a:solidFill>
                  <a:srgbClr val="212529"/>
                </a:solidFill>
              </a:rPr>
              <a:t>8월 집중호우로 인한 작업 중지</a:t>
            </a:r>
            <a:r>
              <a:rPr sz="1800">
                <a:solidFill>
                  <a:srgbClr val="212529"/>
                </a:solidFill>
              </a:rPr>
              <a:t>철근 수급 불안정 및 배송 지연</a:t>
            </a:r>
            <a:r>
              <a:rPr sz="1800">
                <a:solidFill>
                  <a:srgbClr val="212529"/>
                </a:solidFill>
              </a:rPr>
              <a:t>타워크레인 정기 안전점검 실시</a:t>
            </a:r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D2842A66-4E9A-431E-9AA2-28220735772B}"/>
              </a:ext>
            </a:extLst>
          </p:cNvPr>
          <p:cNvSpPr/>
          <p:nvPr/>
        </p:nvSpPr>
        <p:spPr>
          <a:xfrm>
            <a:off x="6667500" y="1143000"/>
            <a:ext cx="4762500" cy="47625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DEE2E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C31F815C-7CD6-4A81-ADE0-7948BCDE2375}"/>
              </a:ext>
            </a:extLst>
          </p:cNvPr>
          <p:cNvSpPr txBox="1"/>
          <p:nvPr/>
        </p:nvSpPr>
        <p:spPr>
          <a:xfrm>
            <a:off x="6953250" y="1428750"/>
            <a:ext cx="41910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056B3"/>
                </a:solidFill>
              </a:rPr>
              <a:t>영향 및 손실 일수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1029826-8FAC-422B-9BE7-9516F05CED04}"/>
              </a:ext>
            </a:extLst>
          </p:cNvPr>
          <p:cNvSpPr txBox="1"/>
          <p:nvPr/>
        </p:nvSpPr>
        <p:spPr>
          <a:xfrm>
            <a:off x="6953250" y="2000250"/>
            <a:ext cx="4191000" cy="2857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C00000"/>
                </a:solidFill>
              </a:rPr>
              <a:t>집중호우: 6일</a:t>
            </a:r>
            <a:br/>
            <a:br/>
            <a:r>
              <a:rPr sz="2000" b="1">
                <a:solidFill>
                  <a:srgbClr val="C00000"/>
                </a:solidFill>
              </a:rPr>
              <a:t>철근 수급: 4일</a:t>
            </a:r>
            <a:br/>
            <a:br/>
            <a:r>
              <a:rPr sz="2000" b="1">
                <a:solidFill>
                  <a:srgbClr val="C00000"/>
                </a:solidFill>
              </a:rPr>
              <a:t>TC 점검: 2일</a:t>
            </a:r>
            <a:br/>
            <a:br/>
            <a:r>
              <a:rPr sz="2400" b="1">
                <a:solidFill>
                  <a:srgbClr val="212529"/>
                </a:solidFill>
              </a:rPr>
              <a:t>--------------------</a:t>
            </a:r>
            <a:br/>
            <a:r>
              <a:rPr sz="2400" b="1">
                <a:solidFill>
                  <a:srgbClr val="212529"/>
                </a:solidFill>
              </a:rPr>
              <a:t>총 손실 일수: 12일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A5AC58DA-90CE-4831-BE55-B5646BCBB639}"/>
              </a:ext>
            </a:extLst>
          </p:cNvPr>
          <p:cNvSpPr txBox="1"/>
          <p:nvPr/>
        </p:nvSpPr>
        <p:spPr>
          <a:xfrm>
            <a:off x="762000" y="381000"/>
            <a:ext cx="10668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600" b="1">
                <a:solidFill>
                  <a:srgbClr val="1A2B3C"/>
                </a:solidFill>
              </a:rPr>
              <a:t>공정 만회 대책</a:t>
            </a:r>
          </a:p>
        </p:txBody>
      </p:sp>
      <p:cxnSp>
        <p:nvCxnSpPr>
          <p:cNvPr id="4" name="Straight Connector 4">
            <a:extLst>
              <a:ext uri="{FF2B5EF4-FFF2-40B4-BE49-F238E27FC236}">
                <a16:creationId xmlns:a16="http://schemas.microsoft.com/office/drawing/2014/main" id="{AF217FED-C6D3-489F-9FFF-416A3234F079}"/>
              </a:ext>
            </a:extLst>
          </p:cNvPr>
          <p:cNvCxnSpPr/>
          <p:nvPr/>
        </p:nvCxnSpPr>
        <p:spPr>
          <a:xfrm>
            <a:off x="1905000" y="3429000"/>
            <a:ext cx="7620000" cy="9525"/>
          </a:xfrm>
          <a:prstGeom prst="line">
            <a:avLst/>
          </a:prstGeom>
          <a:ln w="50800" cap="flat">
            <a:solidFill>
              <a:srgbClr val="0056B3"/>
            </a:solidFill>
          </a:ln>
        </p:spPr>
      </p:cxnSp>
      <p:sp>
        <p:nvSpPr>
          <p:cNvPr id="5" name="Shape 5">
            <a:extLst>
              <a:ext uri="{FF2B5EF4-FFF2-40B4-BE49-F238E27FC236}">
                <a16:creationId xmlns:a16="http://schemas.microsoft.com/office/drawing/2014/main" id="{5F86C704-5A75-4868-8EE9-F786C827AFDC}"/>
              </a:ext>
            </a:extLst>
          </p:cNvPr>
          <p:cNvSpPr/>
          <p:nvPr/>
        </p:nvSpPr>
        <p:spPr>
          <a:xfrm>
            <a:off x="2857500" y="3238500"/>
            <a:ext cx="381000" cy="381000"/>
          </a:xfrm>
          <a:prstGeom prst="ellipse">
            <a:avLst/>
          </a:prstGeom>
          <a:solidFill>
            <a:srgbClr val="0056B3"/>
          </a:solidFill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1309C62-9184-45AF-B4FD-84CBF20070E2}"/>
              </a:ext>
            </a:extLst>
          </p:cNvPr>
          <p:cNvSpPr txBox="1"/>
          <p:nvPr/>
        </p:nvSpPr>
        <p:spPr>
          <a:xfrm>
            <a:off x="2381250" y="3619500"/>
            <a:ext cx="1905000" cy="952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000" b="1">
                <a:solidFill>
                  <a:srgbClr val="0056B3"/>
                </a:solidFill>
              </a:rPr>
              <a:t>10월 집중 투입</a:t>
            </a:r>
          </a:p>
          <a:p>
            <a:pPr algn="ctr">
              <a:spcBef>
                <a:spcPts val="1000"/>
              </a:spcBef>
            </a:pPr>
            <a:r>
              <a:rPr sz="1600">
                <a:solidFill>
                  <a:srgbClr val="212529"/>
                </a:solidFill>
              </a:rPr>
              <a:t>- 골조 2개 조 운영</a:t>
            </a:r>
            <a:br/>
            <a:r>
              <a:rPr sz="1600">
                <a:solidFill>
                  <a:srgbClr val="212529"/>
                </a:solidFill>
              </a:rPr>
              <a:t>- 주말 작업 4회 실시</a:t>
            </a:r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060414E2-4650-4136-8C7C-072CBD787384}"/>
              </a:ext>
            </a:extLst>
          </p:cNvPr>
          <p:cNvSpPr/>
          <p:nvPr/>
        </p:nvSpPr>
        <p:spPr>
          <a:xfrm>
            <a:off x="6667500" y="3238500"/>
            <a:ext cx="381000" cy="381000"/>
          </a:xfrm>
          <a:prstGeom prst="ellipse">
            <a:avLst/>
          </a:prstGeom>
          <a:solidFill>
            <a:srgbClr val="0056B3"/>
          </a:solidFill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D7784EEE-B88C-4AF7-A923-9F0ACB07DE55}"/>
              </a:ext>
            </a:extLst>
          </p:cNvPr>
          <p:cNvSpPr txBox="1"/>
          <p:nvPr/>
        </p:nvSpPr>
        <p:spPr>
          <a:xfrm>
            <a:off x="6191250" y="3619500"/>
            <a:ext cx="1905000" cy="952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000" b="1">
                <a:solidFill>
                  <a:srgbClr val="0056B3"/>
                </a:solidFill>
              </a:rPr>
              <a:t>11월 말 목표</a:t>
            </a:r>
          </a:p>
          <a:p>
            <a:pPr algn="ctr">
              <a:spcBef>
                <a:spcPts val="1000"/>
              </a:spcBef>
            </a:pPr>
            <a:r>
              <a:rPr sz="1600">
                <a:solidFill>
                  <a:srgbClr val="212529"/>
                </a:solidFill>
              </a:rPr>
              <a:t>계획 공정률</a:t>
            </a:r>
            <a:br/>
            <a:r>
              <a:rPr sz="1600">
                <a:solidFill>
                  <a:srgbClr val="212529"/>
                </a:solidFill>
              </a:rPr>
              <a:t>완전 회복 달성</a:t>
            </a:r>
          </a:p>
        </p:txBody>
      </p:sp>
      <p:sp>
        <p:nvSpPr>
          <p:cNvPr id="9" name="Shape 9">
            <a:extLst>
              <a:ext uri="{FF2B5EF4-FFF2-40B4-BE49-F238E27FC236}">
                <a16:creationId xmlns:a16="http://schemas.microsoft.com/office/drawing/2014/main" id="{9672A279-670A-4896-A097-92546DACFA48}"/>
              </a:ext>
            </a:extLst>
          </p:cNvPr>
          <p:cNvSpPr/>
          <p:nvPr/>
        </p:nvSpPr>
        <p:spPr>
          <a:xfrm>
            <a:off x="4286250" y="1428750"/>
            <a:ext cx="3333750" cy="1428750"/>
          </a:xfrm>
          <a:prstGeom prst="roundRect">
            <a:avLst/>
          </a:prstGeom>
          <a:solidFill>
            <a:srgbClr val="FFC107"/>
          </a:solidFill>
          <a:ln w="12700">
            <a:solidFill>
              <a:srgbClr val="0056B3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0EB3343-6DF8-48EC-8C0B-5DD37D91242F}"/>
              </a:ext>
            </a:extLst>
          </p:cNvPr>
          <p:cNvSpPr txBox="1"/>
          <p:nvPr/>
        </p:nvSpPr>
        <p:spPr>
          <a:xfrm>
            <a:off x="4476750" y="1619250"/>
            <a:ext cx="2952750" cy="104775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000" b="1">
                <a:solidFill>
                  <a:srgbClr val="1A2B3C"/>
                </a:solidFill>
              </a:rPr>
              <a:t>추가 자원 투입</a:t>
            </a:r>
          </a:p>
          <a:p>
            <a:pPr algn="ctr">
              <a:spcBef>
                <a:spcPts val="1000"/>
              </a:spcBef>
            </a:pPr>
            <a:r>
              <a:rPr sz="1600">
                <a:solidFill>
                  <a:srgbClr val="212529"/>
                </a:solidFill>
              </a:rPr>
              <a:t>커튼월 협력사 인원 30% 증원</a:t>
            </a:r>
            <a:br/>
            <a:r>
              <a:rPr sz="1600">
                <a:solidFill>
                  <a:srgbClr val="212529"/>
                </a:solidFill>
              </a:rPr>
              <a:t>→ 외장 공사 가속화 추진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6A9E52BA-6371-4A7B-ACDB-BDAD523E11F1}"/>
              </a:ext>
            </a:extLst>
          </p:cNvPr>
          <p:cNvSpPr txBox="1"/>
          <p:nvPr/>
        </p:nvSpPr>
        <p:spPr>
          <a:xfrm>
            <a:off x="762000" y="381000"/>
            <a:ext cx="10668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600" b="1">
                <a:solidFill>
                  <a:srgbClr val="1A2B3C"/>
                </a:solidFill>
              </a:rPr>
              <a:t>3분기 안전 관리 현황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DCDEAF2F-5E06-4A6E-ADD7-211BE1FEDDE4}"/>
              </a:ext>
            </a:extLst>
          </p:cNvPr>
          <p:cNvSpPr/>
          <p:nvPr/>
        </p:nvSpPr>
        <p:spPr>
          <a:xfrm>
            <a:off x="762000" y="1143000"/>
            <a:ext cx="2381250" cy="1905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2E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8FD7612-DDEB-4602-93A1-26F96295C84C}"/>
              </a:ext>
            </a:extLst>
          </p:cNvPr>
          <p:cNvSpPr txBox="1"/>
          <p:nvPr/>
        </p:nvSpPr>
        <p:spPr>
          <a:xfrm>
            <a:off x="1000125" y="1428750"/>
            <a:ext cx="19050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800">
                <a:solidFill>
                  <a:srgbClr val="212529"/>
                </a:solidFill>
              </a:rPr>
              <a:t>무재해 기록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7394ED5-54E5-4D86-A42B-411BF6D6CC70}"/>
              </a:ext>
            </a:extLst>
          </p:cNvPr>
          <p:cNvSpPr txBox="1"/>
          <p:nvPr/>
        </p:nvSpPr>
        <p:spPr>
          <a:xfrm>
            <a:off x="1000125" y="1905000"/>
            <a:ext cx="1905000" cy="762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4800" b="1">
                <a:solidFill>
                  <a:srgbClr val="0056B3"/>
                </a:solidFill>
              </a:rPr>
              <a:t>92일</a:t>
            </a:r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42D44970-D84E-4C83-96F8-CFD7AC3B7171}"/>
              </a:ext>
            </a:extLst>
          </p:cNvPr>
          <p:cNvSpPr/>
          <p:nvPr/>
        </p:nvSpPr>
        <p:spPr>
          <a:xfrm>
            <a:off x="3333750" y="1143000"/>
            <a:ext cx="2381250" cy="1905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2E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59ED2CB-6AE0-42F0-96F8-004DE7216AD8}"/>
              </a:ext>
            </a:extLst>
          </p:cNvPr>
          <p:cNvSpPr txBox="1"/>
          <p:nvPr/>
        </p:nvSpPr>
        <p:spPr>
          <a:xfrm>
            <a:off x="3571875" y="1428750"/>
            <a:ext cx="19050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800">
                <a:solidFill>
                  <a:srgbClr val="212529"/>
                </a:solidFill>
              </a:rPr>
              <a:t>아차사고 보고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636A3EA-193B-4D9C-81B1-84C629B92308}"/>
              </a:ext>
            </a:extLst>
          </p:cNvPr>
          <p:cNvSpPr txBox="1"/>
          <p:nvPr/>
        </p:nvSpPr>
        <p:spPr>
          <a:xfrm>
            <a:off x="3571875" y="1905000"/>
            <a:ext cx="1905000" cy="110236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3600" b="1">
                <a:solidFill>
                  <a:srgbClr val="FFC107"/>
                </a:solidFill>
              </a:rPr>
              <a:t>14건</a:t>
            </a:r>
          </a:p>
          <a:p>
            <a:pPr algn="ctr">
              <a:spcBef>
                <a:spcPts val="1000"/>
              </a:spcBef>
            </a:pPr>
            <a:r>
              <a:rPr sz="1400">
                <a:solidFill>
                  <a:srgbClr val="212529"/>
                </a:solidFill>
              </a:rPr>
              <a:t>추락 5 | 낙하물 4</a:t>
            </a:r>
            <a:br/>
            <a:r>
              <a:rPr sz="1400">
                <a:solidFill>
                  <a:srgbClr val="212529"/>
                </a:solidFill>
              </a:rPr>
              <a:t>전도 3 | 기타 2</a:t>
            </a:r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1616EA37-AA01-47E1-879A-4D7744DD31C9}"/>
              </a:ext>
            </a:extLst>
          </p:cNvPr>
          <p:cNvSpPr/>
          <p:nvPr/>
        </p:nvSpPr>
        <p:spPr>
          <a:xfrm>
            <a:off x="5905500" y="1143000"/>
            <a:ext cx="2381250" cy="1905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2E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C6BAB41A-EE88-4A75-8D36-479F1041E42A}"/>
              </a:ext>
            </a:extLst>
          </p:cNvPr>
          <p:cNvSpPr txBox="1"/>
          <p:nvPr/>
        </p:nvSpPr>
        <p:spPr>
          <a:xfrm>
            <a:off x="6143625" y="1428750"/>
            <a:ext cx="19050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800">
                <a:solidFill>
                  <a:srgbClr val="212529"/>
                </a:solidFill>
              </a:rPr>
              <a:t>안전교육 이수율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C7548D88-BF22-42F1-A8F8-166E2F27AD64}"/>
              </a:ext>
            </a:extLst>
          </p:cNvPr>
          <p:cNvSpPr txBox="1"/>
          <p:nvPr/>
        </p:nvSpPr>
        <p:spPr>
          <a:xfrm>
            <a:off x="6143625" y="1905000"/>
            <a:ext cx="1905000" cy="762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4800" b="1">
                <a:solidFill>
                  <a:srgbClr val="0056B3"/>
                </a:solidFill>
              </a:rPr>
              <a:t>98%</a:t>
            </a:r>
          </a:p>
        </p:txBody>
      </p:sp>
      <p:sp>
        <p:nvSpPr>
          <p:cNvPr id="13" name="Shape 13">
            <a:extLst>
              <a:ext uri="{FF2B5EF4-FFF2-40B4-BE49-F238E27FC236}">
                <a16:creationId xmlns:a16="http://schemas.microsoft.com/office/drawing/2014/main" id="{536B26CB-10A3-48E4-8C1D-94868B7C3C40}"/>
              </a:ext>
            </a:extLst>
          </p:cNvPr>
          <p:cNvSpPr/>
          <p:nvPr/>
        </p:nvSpPr>
        <p:spPr>
          <a:xfrm>
            <a:off x="8477250" y="1143000"/>
            <a:ext cx="2381250" cy="1905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2E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8AF3142-B535-4EDB-997C-189F12FC6653}"/>
              </a:ext>
            </a:extLst>
          </p:cNvPr>
          <p:cNvSpPr txBox="1"/>
          <p:nvPr/>
        </p:nvSpPr>
        <p:spPr>
          <a:xfrm>
            <a:off x="8715375" y="1428750"/>
            <a:ext cx="19050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800">
                <a:solidFill>
                  <a:srgbClr val="212529"/>
                </a:solidFill>
              </a:rPr>
              <a:t>위험성평가 조치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404F0491-4C85-4136-A133-2D97FC5BFFF8}"/>
              </a:ext>
            </a:extLst>
          </p:cNvPr>
          <p:cNvSpPr txBox="1"/>
          <p:nvPr/>
        </p:nvSpPr>
        <p:spPr>
          <a:xfrm>
            <a:off x="8715375" y="1905000"/>
            <a:ext cx="1905000" cy="109728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3600" b="1">
                <a:solidFill>
                  <a:srgbClr val="0056B3"/>
                </a:solidFill>
              </a:rPr>
              <a:t>21건 완료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B35F2A4D-C385-43BE-9D1A-FFB3D7AD80E4}"/>
              </a:ext>
            </a:extLst>
          </p:cNvPr>
          <p:cNvSpPr txBox="1"/>
          <p:nvPr/>
        </p:nvSpPr>
        <p:spPr>
          <a:xfrm>
            <a:off x="762000" y="381000"/>
            <a:ext cx="10668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600" b="1">
                <a:solidFill>
                  <a:srgbClr val="1A2B3C"/>
                </a:solidFill>
              </a:rPr>
              <a:t>원가 집행 및 증액 예상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D329EDE0-429C-4BFF-8C30-C9CDD794B06D}"/>
              </a:ext>
            </a:extLst>
          </p:cNvPr>
          <p:cNvSpPr/>
          <p:nvPr/>
        </p:nvSpPr>
        <p:spPr>
          <a:xfrm>
            <a:off x="952500" y="1143000"/>
            <a:ext cx="4762500" cy="1905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2E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4EB17959-DA10-482F-A579-DECF07C04011}"/>
              </a:ext>
            </a:extLst>
          </p:cNvPr>
          <p:cNvSpPr txBox="1"/>
          <p:nvPr/>
        </p:nvSpPr>
        <p:spPr>
          <a:xfrm>
            <a:off x="1238250" y="1428750"/>
            <a:ext cx="4381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0056B3"/>
                </a:solidFill>
              </a:rPr>
              <a:t>전체 실행예산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3B9F28D4-A96B-454F-B0AD-620ABBC591A6}"/>
              </a:ext>
            </a:extLst>
          </p:cNvPr>
          <p:cNvSpPr txBox="1"/>
          <p:nvPr/>
        </p:nvSpPr>
        <p:spPr>
          <a:xfrm>
            <a:off x="1238250" y="1905000"/>
            <a:ext cx="4381500" cy="7620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4200" b="1">
                <a:solidFill>
                  <a:srgbClr val="212529"/>
                </a:solidFill>
              </a:rPr>
              <a:t>1,420 억 원</a:t>
            </a:r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58DC5635-7D8A-4302-954F-FBBDBAF5FECE}"/>
              </a:ext>
            </a:extLst>
          </p:cNvPr>
          <p:cNvSpPr/>
          <p:nvPr/>
        </p:nvSpPr>
        <p:spPr>
          <a:xfrm>
            <a:off x="6191250" y="1143000"/>
            <a:ext cx="4762500" cy="1905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2E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C992D5C-A6E8-41D3-B1E6-7239B553168F}"/>
              </a:ext>
            </a:extLst>
          </p:cNvPr>
          <p:cNvSpPr txBox="1"/>
          <p:nvPr/>
        </p:nvSpPr>
        <p:spPr>
          <a:xfrm>
            <a:off x="6477000" y="1428750"/>
            <a:ext cx="4381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0056B3"/>
                </a:solidFill>
              </a:rPr>
              <a:t>3분기 누적 집행액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120391E-3337-4160-BF3D-330C4B208ABD}"/>
              </a:ext>
            </a:extLst>
          </p:cNvPr>
          <p:cNvSpPr txBox="1"/>
          <p:nvPr/>
        </p:nvSpPr>
        <p:spPr>
          <a:xfrm>
            <a:off x="6477000" y="1905000"/>
            <a:ext cx="4381500" cy="7620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4200" b="1">
                <a:solidFill>
                  <a:srgbClr val="212529"/>
                </a:solidFill>
              </a:rPr>
              <a:t>690 억 원 (48.6%)</a:t>
            </a:r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FBCFDE59-D4AB-4E5E-AF50-306BE9C67F53}"/>
              </a:ext>
            </a:extLst>
          </p:cNvPr>
          <p:cNvSpPr/>
          <p:nvPr/>
        </p:nvSpPr>
        <p:spPr>
          <a:xfrm>
            <a:off x="952500" y="3524250"/>
            <a:ext cx="4762500" cy="1905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2E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78192DE5-E4BD-49EF-B8D1-F1EA3B52D129}"/>
              </a:ext>
            </a:extLst>
          </p:cNvPr>
          <p:cNvSpPr txBox="1"/>
          <p:nvPr/>
        </p:nvSpPr>
        <p:spPr>
          <a:xfrm>
            <a:off x="1238250" y="3810000"/>
            <a:ext cx="4381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0056B3"/>
                </a:solidFill>
              </a:rPr>
              <a:t>자재비 상승 예상 (철근)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6A34EBAB-884F-4F56-90A2-5E5ECAECED83}"/>
              </a:ext>
            </a:extLst>
          </p:cNvPr>
          <p:cNvSpPr txBox="1"/>
          <p:nvPr/>
        </p:nvSpPr>
        <p:spPr>
          <a:xfrm>
            <a:off x="1238250" y="4286250"/>
            <a:ext cx="4381500" cy="7620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4200" b="1">
                <a:solidFill>
                  <a:srgbClr val="C00000"/>
                </a:solidFill>
              </a:rPr>
              <a:t>+ 3.2 억 원</a:t>
            </a:r>
          </a:p>
        </p:txBody>
      </p:sp>
      <p:sp>
        <p:nvSpPr>
          <p:cNvPr id="13" name="Shape 13">
            <a:extLst>
              <a:ext uri="{FF2B5EF4-FFF2-40B4-BE49-F238E27FC236}">
                <a16:creationId xmlns:a16="http://schemas.microsoft.com/office/drawing/2014/main" id="{767FEBB6-B1A8-41C8-808E-E2488EEF41E5}"/>
              </a:ext>
            </a:extLst>
          </p:cNvPr>
          <p:cNvSpPr/>
          <p:nvPr/>
        </p:nvSpPr>
        <p:spPr>
          <a:xfrm>
            <a:off x="6191250" y="3524250"/>
            <a:ext cx="4762500" cy="1905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EE2E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6A9D49EB-5AC3-4E7A-B724-7DD80CC22CD2}"/>
              </a:ext>
            </a:extLst>
          </p:cNvPr>
          <p:cNvSpPr txBox="1"/>
          <p:nvPr/>
        </p:nvSpPr>
        <p:spPr>
          <a:xfrm>
            <a:off x="6477000" y="3810000"/>
            <a:ext cx="4381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2000" b="1">
                <a:solidFill>
                  <a:srgbClr val="0056B3"/>
                </a:solidFill>
              </a:rPr>
              <a:t>자재비 상승 예상 (레미콘)</a:t>
            </a:r>
          </a:p>
        </p:txBody>
      </p:sp>
      <p:sp>
        <p:nvSpPr>
          <p:cNvPr id="15" name="TextBox 15">
            <a:extLst>
              <a:ext uri="{FF2B5EF4-FFF2-40B4-BE49-F238E27FC236}">
                <a16:creationId xmlns:a16="http://schemas.microsoft.com/office/drawing/2014/main" id="{8F449D82-6DA7-420D-87B5-9F021C60C444}"/>
              </a:ext>
            </a:extLst>
          </p:cNvPr>
          <p:cNvSpPr txBox="1"/>
          <p:nvPr/>
        </p:nvSpPr>
        <p:spPr>
          <a:xfrm>
            <a:off x="6477000" y="4286250"/>
            <a:ext cx="4381500" cy="7620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4200" b="1">
                <a:solidFill>
                  <a:srgbClr val="C00000"/>
                </a:solidFill>
              </a:rPr>
              <a:t>+ 1.8 억 원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9FB29012-7F2F-41E1-9765-C7D1CBA2A2B4}"/>
              </a:ext>
            </a:extLst>
          </p:cNvPr>
          <p:cNvSpPr txBox="1"/>
          <p:nvPr/>
        </p:nvSpPr>
        <p:spPr>
          <a:xfrm>
            <a:off x="762000" y="381000"/>
            <a:ext cx="10668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600" b="1">
                <a:solidFill>
                  <a:srgbClr val="1A2B3C"/>
                </a:solidFill>
              </a:rPr>
              <a:t>협력사 운영 현황</a:t>
            </a:r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B6F265D0-9F57-4B4D-9497-1DA0298D2AD4}"/>
              </a:ext>
            </a:extLst>
          </p:cNvPr>
          <p:cNvSpPr/>
          <p:nvPr/>
        </p:nvSpPr>
        <p:spPr>
          <a:xfrm>
            <a:off x="952500" y="1143000"/>
            <a:ext cx="3048000" cy="47625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DEE2E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6C8E7B6-CCC1-4CA7-8D27-10D59F1A6AB8}"/>
              </a:ext>
            </a:extLst>
          </p:cNvPr>
          <p:cNvSpPr txBox="1"/>
          <p:nvPr/>
        </p:nvSpPr>
        <p:spPr>
          <a:xfrm>
            <a:off x="1238250" y="1428750"/>
            <a:ext cx="2476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400" b="1">
                <a:solidFill>
                  <a:srgbClr val="0056B3"/>
                </a:solidFill>
              </a:rPr>
              <a:t>총 협력사 규모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A3CF76-904C-4369-9403-141C40FFCC92}"/>
              </a:ext>
            </a:extLst>
          </p:cNvPr>
          <p:cNvSpPr txBox="1"/>
          <p:nvPr/>
        </p:nvSpPr>
        <p:spPr>
          <a:xfrm>
            <a:off x="1238250" y="2095500"/>
            <a:ext cx="2476500" cy="2857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000">
                <a:solidFill>
                  <a:srgbClr val="212529"/>
                </a:solidFill>
              </a:rPr>
              <a:t>총 9개 팀 운영 중</a:t>
            </a:r>
          </a:p>
        </p:txBody>
      </p:sp>
      <p:sp>
        <p:nvSpPr>
          <p:cNvPr id="7" name="Shape 7">
            <a:extLst>
              <a:ext uri="{FF2B5EF4-FFF2-40B4-BE49-F238E27FC236}">
                <a16:creationId xmlns:a16="http://schemas.microsoft.com/office/drawing/2014/main" id="{BE195E57-D708-4CF0-941A-71A8C52BE55B}"/>
              </a:ext>
            </a:extLst>
          </p:cNvPr>
          <p:cNvSpPr/>
          <p:nvPr/>
        </p:nvSpPr>
        <p:spPr>
          <a:xfrm>
            <a:off x="4191000" y="1143000"/>
            <a:ext cx="3048000" cy="47625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DEE2E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A6C5B5A-EF1E-4625-876C-3E98511A8DEC}"/>
              </a:ext>
            </a:extLst>
          </p:cNvPr>
          <p:cNvSpPr txBox="1"/>
          <p:nvPr/>
        </p:nvSpPr>
        <p:spPr>
          <a:xfrm>
            <a:off x="4476750" y="1428750"/>
            <a:ext cx="2476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400" b="1">
                <a:solidFill>
                  <a:srgbClr val="0056B3"/>
                </a:solidFill>
              </a:rPr>
              <a:t>우수 협력사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0DAD179-EFAA-4737-8F7D-D8C7595552DC}"/>
              </a:ext>
            </a:extLst>
          </p:cNvPr>
          <p:cNvSpPr txBox="1"/>
          <p:nvPr/>
        </p:nvSpPr>
        <p:spPr>
          <a:xfrm>
            <a:off x="4476750" y="2095500"/>
            <a:ext cx="2476500" cy="2857500"/>
          </a:xfrm>
        </p:spPr>
        <p:txBody>
          <a:bodyPr wrap="square" rtlCol="0" lIns="0" tIns="0" rIns="0" bIns="0" anchor="t">
            <a:spAutoFit/>
          </a:bodyPr>
          <a:lstStyle/>
          <a:p>
            <a:pPr marL="228600" indent="-228600" algn="ctr">
              <a:buChar char="•"/>
            </a:pPr>
            <a:r>
              <a:rPr sz="1800">
                <a:solidFill>
                  <a:srgbClr val="212529"/>
                </a:solidFill>
              </a:rPr>
              <a:t>신우건설 (골조)</a:t>
            </a:r>
            <a:r>
              <a:rPr sz="1800">
                <a:solidFill>
                  <a:srgbClr val="212529"/>
                </a:solidFill>
              </a:rPr>
              <a:t>대명설비 (기계)</a:t>
            </a:r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50754CF3-F96B-4840-B8F0-CADB80592480}"/>
              </a:ext>
            </a:extLst>
          </p:cNvPr>
          <p:cNvSpPr/>
          <p:nvPr/>
        </p:nvSpPr>
        <p:spPr>
          <a:xfrm>
            <a:off x="7429500" y="1143000"/>
            <a:ext cx="3048000" cy="47625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DEE2E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3B2B9183-1EFE-4F38-BAFA-AE6321A303B2}"/>
              </a:ext>
            </a:extLst>
          </p:cNvPr>
          <p:cNvSpPr txBox="1"/>
          <p:nvPr/>
        </p:nvSpPr>
        <p:spPr>
          <a:xfrm>
            <a:off x="7715250" y="1428750"/>
            <a:ext cx="2476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400" b="1">
                <a:solidFill>
                  <a:srgbClr val="0056B3"/>
                </a:solidFill>
              </a:rPr>
              <a:t>개선 필요 업체</a:t>
            </a: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CCC4989-4FDD-4D87-B851-E6B0171B3A92}"/>
              </a:ext>
            </a:extLst>
          </p:cNvPr>
          <p:cNvSpPr txBox="1"/>
          <p:nvPr/>
        </p:nvSpPr>
        <p:spPr>
          <a:xfrm>
            <a:off x="7715250" y="2095500"/>
            <a:ext cx="2476500" cy="285750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1800">
                <a:solidFill>
                  <a:srgbClr val="C00000"/>
                </a:solidFill>
              </a:rPr>
              <a:t>외장 협력사 1팀</a:t>
            </a:r>
            <a:br/>
            <a:r>
              <a:rPr sz="1800">
                <a:solidFill>
                  <a:srgbClr val="C00000"/>
                </a:solidFill>
              </a:rPr>
              <a:t>(인원 부족으로 인한</a:t>
            </a:r>
            <a:br/>
            <a:r>
              <a:rPr sz="1800">
                <a:solidFill>
                  <a:srgbClr val="C00000"/>
                </a:solidFill>
              </a:rPr>
              <a:t>공정 지연 발생)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0850F7D4-097B-4EEE-8E25-43E37675D1EF}"/>
              </a:ext>
            </a:extLst>
          </p:cNvPr>
          <p:cNvSpPr txBox="1"/>
          <p:nvPr/>
        </p:nvSpPr>
        <p:spPr>
          <a:xfrm>
            <a:off x="762000" y="381000"/>
            <a:ext cx="10668000" cy="5715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3600" b="1">
                <a:solidFill>
                  <a:srgbClr val="1A2B3C"/>
                </a:solidFill>
              </a:rPr>
              <a:t>4분기 계획 및 요청 사항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D6179B77-7955-4B37-9E55-59B49D257E0F}"/>
              </a:ext>
            </a:extLst>
          </p:cNvPr>
          <p:cNvSpPr txBox="1"/>
          <p:nvPr/>
        </p:nvSpPr>
        <p:spPr>
          <a:xfrm>
            <a:off x="2857500" y="1428750"/>
            <a:ext cx="6477000" cy="1584960"/>
          </a:xfrm>
        </p:spPr>
        <p:txBody>
          <a:bodyPr wrap="square" rtlCol="0" lIns="0" tIns="0" rIns="0" bIns="0" anchor="t">
            <a:spAutoFit/>
          </a:bodyPr>
          <a:lstStyle/>
          <a:p>
            <a:pPr algn="ctr"/>
            <a:r>
              <a:rPr sz="2400">
                <a:solidFill>
                  <a:srgbClr val="212529"/>
                </a:solidFill>
              </a:rPr>
              <a:t>목표 공정률</a:t>
            </a:r>
            <a:br/>
            <a:r>
              <a:rPr sz="8000" b="1">
                <a:solidFill>
                  <a:srgbClr val="0056B3"/>
                </a:solidFill>
              </a:rPr>
              <a:t>70%</a:t>
            </a: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09D6AA12-1966-4B10-BD65-6D7A875EE5D5}"/>
              </a:ext>
            </a:extLst>
          </p:cNvPr>
          <p:cNvSpPr/>
          <p:nvPr/>
        </p:nvSpPr>
        <p:spPr>
          <a:xfrm>
            <a:off x="952500" y="3048000"/>
            <a:ext cx="4953000" cy="28575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DEE2E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6CAF6-0514-48CE-8AA6-0F0EEB0F84AE}"/>
              </a:ext>
            </a:extLst>
          </p:cNvPr>
          <p:cNvSpPr txBox="1"/>
          <p:nvPr/>
        </p:nvSpPr>
        <p:spPr>
          <a:xfrm>
            <a:off x="1238250" y="3333750"/>
            <a:ext cx="4381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056B3"/>
                </a:solidFill>
              </a:rPr>
              <a:t>4분기 주요 목표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40B9ED0-9F89-4515-A1E6-799A3E8A9F1D}"/>
              </a:ext>
            </a:extLst>
          </p:cNvPr>
          <p:cNvSpPr txBox="1"/>
          <p:nvPr/>
        </p:nvSpPr>
        <p:spPr>
          <a:xfrm>
            <a:off x="1238250" y="3810000"/>
            <a:ext cx="4381500" cy="1905000"/>
          </a:xfrm>
        </p:spPr>
        <p:txBody>
          <a:bodyPr wrap="square" rtlCol="0" lIns="0" tIns="0" rIns="0" bIns="0" anchor="t">
            <a:spAutoFit/>
          </a:bodyPr>
          <a:lstStyle/>
          <a:p>
            <a:pPr marL="228600" indent="-228600" algn="l">
              <a:buChar char="•"/>
            </a:pPr>
            <a:r>
              <a:rPr sz="1800">
                <a:solidFill>
                  <a:srgbClr val="212529"/>
                </a:solidFill>
              </a:rPr>
              <a:t>골조 공사 25층 완료</a:t>
            </a:r>
            <a:r>
              <a:rPr sz="1800">
                <a:solidFill>
                  <a:srgbClr val="212529"/>
                </a:solidFill>
              </a:rPr>
              <a:t>커튼월 15층 설치 완료</a:t>
            </a:r>
            <a:r>
              <a:rPr sz="1800">
                <a:solidFill>
                  <a:srgbClr val="212529"/>
                </a:solidFill>
              </a:rPr>
              <a:t>누적 공정률 70% 달성</a:t>
            </a:r>
          </a:p>
        </p:txBody>
      </p:sp>
      <p:sp>
        <p:nvSpPr>
          <p:cNvPr id="8" name="Shape 8">
            <a:extLst>
              <a:ext uri="{FF2B5EF4-FFF2-40B4-BE49-F238E27FC236}">
                <a16:creationId xmlns:a16="http://schemas.microsoft.com/office/drawing/2014/main" id="{6C507C9B-D02E-4328-ADC7-6282E0C5D764}"/>
              </a:ext>
            </a:extLst>
          </p:cNvPr>
          <p:cNvSpPr/>
          <p:nvPr/>
        </p:nvSpPr>
        <p:spPr>
          <a:xfrm>
            <a:off x="6286500" y="3048000"/>
            <a:ext cx="4953000" cy="2857500"/>
          </a:xfrm>
          <a:prstGeom prst="roundRect">
            <a:avLst/>
          </a:prstGeom>
          <a:solidFill>
            <a:srgbClr val="F8F9FA"/>
          </a:solidFill>
          <a:ln w="12700">
            <a:solidFill>
              <a:srgbClr val="DEE2E6"/>
            </a:solidFill>
          </a:ln>
        </p:spPr>
        <p:txBody>
          <a:bodyPr wrap="square" rtlCol="0"/>
          <a:lstStyle/>
          <a:p>
            <a:r>
              <a:rPr/>
              <a:t/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6623244F-2E91-49C1-B9EA-AA1C66C2B9A5}"/>
              </a:ext>
            </a:extLst>
          </p:cNvPr>
          <p:cNvSpPr txBox="1"/>
          <p:nvPr/>
        </p:nvSpPr>
        <p:spPr>
          <a:xfrm>
            <a:off x="6572250" y="3333750"/>
            <a:ext cx="4381500" cy="381000"/>
          </a:xfrm>
        </p:spPr>
        <p:txBody>
          <a:bodyPr wrap="square" rtlCol="0" lIns="0" tIns="0" rIns="0" bIns="0" anchor="t">
            <a:spAutoFit/>
          </a:bodyPr>
          <a:lstStyle/>
          <a:p>
            <a:pPr algn="l"/>
            <a:r>
              <a:rPr sz="2400" b="1">
                <a:solidFill>
                  <a:srgbClr val="0056B3"/>
                </a:solidFill>
              </a:rPr>
              <a:t>경영진 요청 사항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0758D4A6-C25D-4C43-A3E6-4AF1604D7FC3}"/>
              </a:ext>
            </a:extLst>
          </p:cNvPr>
          <p:cNvSpPr txBox="1"/>
          <p:nvPr/>
        </p:nvSpPr>
        <p:spPr>
          <a:xfrm>
            <a:off x="6572250" y="3810000"/>
            <a:ext cx="4381500" cy="1905000"/>
          </a:xfrm>
        </p:spPr>
        <p:txBody>
          <a:bodyPr wrap="square" rtlCol="0" lIns="0" tIns="0" rIns="0" bIns="0" anchor="t">
            <a:spAutoFit/>
          </a:bodyPr>
          <a:lstStyle/>
          <a:p>
            <a:pPr marL="228600" indent="-228600" algn="l">
              <a:buChar char="•"/>
            </a:pPr>
            <a:r>
              <a:rPr sz="1800">
                <a:solidFill>
                  <a:srgbClr val="212529"/>
                </a:solidFill>
              </a:rPr>
              <a:t>철근 단가 조정 승인 요청</a:t>
            </a:r>
            <a:r>
              <a:rPr sz="1800">
                <a:solidFill>
                  <a:srgbClr val="212529"/>
                </a:solidFill>
              </a:rPr>
              <a:t>동절기 보양비(2.5억) 사전 승인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43E1C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Microsoft YaHei"/>
        <a:cs typeface=""/>
      </a:majorFont>
      <a:minorFont>
        <a:latin typeface="Calibri"/>
        <a:ea typeface="Microsoft YaHei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