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</p:presentation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B759AC73-EBA6-4F81-9180-2D6A908A6889}"/>
              </a:ext>
            </a:extLst>
          </p:cNvPr>
          <p:cNvSpPr txBox="1"/>
          <p:nvPr/>
        </p:nvSpPr>
        <p:spPr>
          <a:xfrm>
            <a:off x="762000" y="2667000"/>
            <a:ext cx="10668000" cy="1143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4800" b="1">
                <a:solidFill>
                  <a:srgbClr val="FFFFFF"/>
                </a:solidFill>
              </a:rPr>
              <a:t>강남A현장 3분기 현황 보고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486317F7-9F79-4327-9E6D-9D16AA2772E2}"/>
              </a:ext>
            </a:extLst>
          </p:cNvPr>
          <p:cNvSpPr txBox="1"/>
          <p:nvPr/>
        </p:nvSpPr>
        <p:spPr>
          <a:xfrm>
            <a:off x="762000" y="4000500"/>
            <a:ext cx="106680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000">
                <a:solidFill>
                  <a:srgbClr val="FFFFFF"/>
                </a:solidFill>
              </a:rPr>
              <a:t>2026.10.21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F8450F3A-83BB-49D1-8849-6DA75A634343}"/>
              </a:ext>
            </a:extLst>
          </p:cNvPr>
          <p:cNvSpPr txBox="1"/>
          <p:nvPr/>
        </p:nvSpPr>
        <p:spPr>
          <a:xfrm>
            <a:off x="762000" y="4572000"/>
            <a:ext cx="106680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000">
                <a:solidFill>
                  <a:srgbClr val="FFFFFF"/>
                </a:solidFill>
              </a:rPr>
              <a:t>공사관리팀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80023835-CE53-4787-9420-ED2C412970D3}"/>
              </a:ext>
            </a:extLst>
          </p:cNvPr>
          <p:cNvSpPr txBox="1"/>
          <p:nvPr/>
        </p:nvSpPr>
        <p:spPr>
          <a:xfrm>
            <a:off x="571500" y="476250"/>
            <a:ext cx="110490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3200" b="1">
                <a:solidFill>
                  <a:srgbClr val="003366"/>
                </a:solidFill>
              </a:rPr>
              <a:t>현장 개요</a:t>
            </a: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C59116DA-2CE0-47BC-9BF9-D8F5B3B73EDF}"/>
              </a:ext>
            </a:extLst>
          </p:cNvPr>
          <p:cNvSpPr/>
          <p:nvPr/>
        </p:nvSpPr>
        <p:spPr>
          <a:xfrm>
            <a:off x="571500" y="1428750"/>
            <a:ext cx="5143500" cy="4286250"/>
          </a:xfrm>
          <a:prstGeom prst="roundRect">
            <a:avLst/>
          </a:prstGeom>
          <a:solidFill>
            <a:srgbClr val="F9F9F9"/>
          </a:solidFill>
          <a:ln w="12700">
            <a:solidFill>
              <a:srgbClr val="DDDDDD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1D5801C7-A25F-40F3-B4C8-901ACAC6CBDF}"/>
              </a:ext>
            </a:extLst>
          </p:cNvPr>
          <p:cNvSpPr txBox="1"/>
          <p:nvPr/>
        </p:nvSpPr>
        <p:spPr>
          <a:xfrm>
            <a:off x="762000" y="1619250"/>
            <a:ext cx="47625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003366"/>
                </a:solidFill>
              </a:rPr>
              <a:t>사업 개요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15F9F5C-6126-4374-848E-8FF4A04A104B}"/>
              </a:ext>
            </a:extLst>
          </p:cNvPr>
          <p:cNvSpPr txBox="1"/>
          <p:nvPr/>
        </p:nvSpPr>
        <p:spPr>
          <a:xfrm>
            <a:off x="762000" y="2095500"/>
            <a:ext cx="4762500" cy="3333750"/>
          </a:xfrm>
        </p:spPr>
        <p:txBody>
          <a:bodyPr wrap="square" rtlCol="0" lIns="0" tIns="0" rIns="0" bIns="0" anchor="t">
            <a:spAutoFit/>
          </a:bodyPr>
          <a:lstStyle/>
          <a:p>
            <a:pPr marL="228600" indent="-228600" algn="l">
              <a:buChar char="•"/>
            </a:pPr>
            <a:r>
              <a:rPr sz="1600">
                <a:solidFill>
                  <a:srgbClr val="333333"/>
                </a:solidFill>
              </a:rPr>
              <a:t>규모: 지하 4층 · 지상 25층 업무시설</a:t>
            </a:r>
          </a:p>
          <a:p>
            <a:pPr marL="228600" indent="-228600" algn="l">
              <a:buChar char="•"/>
            </a:pPr>
            <a:r>
              <a:rPr sz="1600">
                <a:solidFill>
                  <a:srgbClr val="333333"/>
                </a:solidFill>
              </a:rPr>
              <a:t>연면적: 48,200㎡</a:t>
            </a:r>
          </a:p>
          <a:p>
            <a:pPr marL="228600" indent="-228600" algn="l">
              <a:buChar char="•"/>
            </a:pPr>
            <a:r>
              <a:rPr sz="1600">
                <a:solidFill>
                  <a:srgbClr val="333333"/>
                </a:solidFill>
              </a:rPr>
              <a:t>공사기간: 2025.03 ~ 2027.08</a:t>
            </a:r>
          </a:p>
        </p:txBody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D2F46E48-8D85-48CC-B239-D1DF47249583}"/>
              </a:ext>
            </a:extLst>
          </p:cNvPr>
          <p:cNvSpPr/>
          <p:nvPr/>
        </p:nvSpPr>
        <p:spPr>
          <a:xfrm>
            <a:off x="5905500" y="1428750"/>
            <a:ext cx="5143500" cy="4286250"/>
          </a:xfrm>
          <a:prstGeom prst="roundRect">
            <a:avLst/>
          </a:prstGeom>
          <a:solidFill>
            <a:srgbClr val="F9F9F9"/>
          </a:solidFill>
          <a:ln w="12700">
            <a:solidFill>
              <a:srgbClr val="DDDDDD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2BCB2559-59AF-4201-8456-0BBD7115B1FA}"/>
              </a:ext>
            </a:extLst>
          </p:cNvPr>
          <p:cNvSpPr txBox="1"/>
          <p:nvPr/>
        </p:nvSpPr>
        <p:spPr>
          <a:xfrm>
            <a:off x="6096000" y="1619250"/>
            <a:ext cx="47625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003366"/>
                </a:solidFill>
              </a:rPr>
              <a:t>공정 현황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2EC71EF0-37ED-42B6-8ABB-61A49561B5E0}"/>
              </a:ext>
            </a:extLst>
          </p:cNvPr>
          <p:cNvSpPr txBox="1"/>
          <p:nvPr/>
        </p:nvSpPr>
        <p:spPr>
          <a:xfrm>
            <a:off x="6096000" y="2095500"/>
            <a:ext cx="4762500" cy="3333750"/>
          </a:xfrm>
        </p:spPr>
        <p:txBody>
          <a:bodyPr wrap="square" rtlCol="0" lIns="0" tIns="0" rIns="0" bIns="0" anchor="t">
            <a:spAutoFit/>
          </a:bodyPr>
          <a:lstStyle/>
          <a:p>
            <a:pPr marL="228600" indent="-228600" algn="l">
              <a:buChar char="•"/>
            </a:pPr>
            <a:r>
              <a:rPr sz="1600">
                <a:solidFill>
                  <a:srgbClr val="333333"/>
                </a:solidFill>
              </a:rPr>
              <a:t>계획 공정률: 52%</a:t>
            </a:r>
          </a:p>
          <a:p>
            <a:pPr marL="228600" indent="-228600" algn="l">
              <a:buChar char="•"/>
            </a:pPr>
            <a:r>
              <a:rPr sz="1600">
                <a:solidFill>
                  <a:srgbClr val="333333"/>
                </a:solidFill>
              </a:rPr>
              <a:t>실적 공정률: 49%</a:t>
            </a:r>
          </a:p>
          <a:p>
            <a:pPr marL="228600" indent="-228600" algn="l">
              <a:buChar char="•"/>
            </a:pPr>
            <a:r>
              <a:rPr sz="1800" b="1">
                <a:solidFill>
                  <a:srgbClr val="C00000"/>
                </a:solidFill>
              </a:rPr>
              <a:t>대비: -3%p 지연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60929EC8-BBCF-4993-A165-045785BDB6BC}"/>
              </a:ext>
            </a:extLst>
          </p:cNvPr>
          <p:cNvSpPr txBox="1"/>
          <p:nvPr/>
        </p:nvSpPr>
        <p:spPr>
          <a:xfrm>
            <a:off x="571500" y="476250"/>
            <a:ext cx="110490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3200" b="1">
                <a:solidFill>
                  <a:srgbClr val="003366"/>
                </a:solidFill>
              </a:rPr>
              <a:t>월별 공정률 현황 (3분기)</a:t>
            </a: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75F59273-24E4-41B4-B099-BB542E54C357}"/>
              </a:ext>
            </a:extLst>
          </p:cNvPr>
          <p:cNvSpPr/>
          <p:nvPr/>
        </p:nvSpPr>
        <p:spPr>
          <a:xfrm>
            <a:off x="952500" y="1428750"/>
            <a:ext cx="9525000" cy="381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EF13653D-88A1-464F-A557-30736B5E1B9D}"/>
              </a:ext>
            </a:extLst>
          </p:cNvPr>
          <p:cNvSpPr txBox="1"/>
          <p:nvPr/>
        </p:nvSpPr>
        <p:spPr>
          <a:xfrm>
            <a:off x="1428750" y="1619250"/>
            <a:ext cx="85725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1800">
                <a:solidFill>
                  <a:srgbClr val="666666"/>
                </a:solidFill>
              </a:rPr>
              <a:t>공정률 추이 (계획 vs 실적)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74E1CAB-168C-42FB-B579-5E823E1E7878}"/>
              </a:ext>
            </a:extLst>
          </p:cNvPr>
          <p:cNvSpPr txBox="1"/>
          <p:nvPr/>
        </p:nvSpPr>
        <p:spPr>
          <a:xfrm>
            <a:off x="1428750" y="2095500"/>
            <a:ext cx="8572500" cy="2857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1600">
                <a:solidFill>
                  <a:srgbClr val="333333"/>
                </a:solidFill>
              </a:rPr>
              <a:t>7월: 계획 40% → 실적 39% (-1%p)</a:t>
            </a:r>
          </a:p>
          <a:p>
            <a:pPr algn="l"/>
            <a:r>
              <a:rPr sz="1600">
                <a:solidFill>
                  <a:srgbClr val="333333"/>
                </a:solidFill>
              </a:rPr>
              <a:t>8월: 계획 46% → 실적 44% (-2%p)</a:t>
            </a:r>
          </a:p>
          <a:p>
            <a:pPr algn="l"/>
            <a:r>
              <a:rPr sz="1600">
                <a:solidFill>
                  <a:srgbClr val="333333"/>
                </a:solidFill>
              </a:rPr>
              <a:t>9월: 계획 52% → 실적 49% (-3%p)</a:t>
            </a:r>
          </a:p>
        </p:txBody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52C187A6-FC2F-4C82-8F23-0F85BEE233DC}"/>
              </a:ext>
            </a:extLst>
          </p:cNvPr>
          <p:cNvSpPr/>
          <p:nvPr/>
        </p:nvSpPr>
        <p:spPr>
          <a:xfrm>
            <a:off x="6667500" y="5524500"/>
            <a:ext cx="4762500" cy="762000"/>
          </a:xfrm>
          <a:prstGeom prst="roundRect">
            <a:avLst/>
          </a:prstGeom>
          <a:solidFill>
            <a:srgbClr val="003366"/>
          </a:solidFill>
        </p:spPr>
        <p:txBody>
          <a:bodyPr wrap="square" rtlCol="0" lIns="0" tIns="0" rIns="0" bIns="0" anchor="ctr"/>
          <a:lstStyle/>
          <a:p>
            <a:pPr algn="ctr"/>
            <a:r>
              <a:rPr sz="1600">
                <a:solidFill>
                  <a:srgbClr val="FFFFFF"/>
                </a:solidFill>
              </a:rPr>
              <a:t>분석: 3분기 동안 지연 폭이 점진적으로 확대됨 (-1%p → -3%p)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3D11CF4B-7C91-4DAD-8B7E-3B624A01520C}"/>
              </a:ext>
            </a:extLst>
          </p:cNvPr>
          <p:cNvSpPr txBox="1"/>
          <p:nvPr/>
        </p:nvSpPr>
        <p:spPr>
          <a:xfrm>
            <a:off x="571500" y="476250"/>
            <a:ext cx="110490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3200" b="1">
                <a:solidFill>
                  <a:srgbClr val="003366"/>
                </a:solidFill>
              </a:rPr>
              <a:t>주요 공종 진행 현황</a:t>
            </a: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B33F422D-E818-41A3-879C-A4172148C927}"/>
              </a:ext>
            </a:extLst>
          </p:cNvPr>
          <p:cNvSpPr/>
          <p:nvPr/>
        </p:nvSpPr>
        <p:spPr>
          <a:xfrm>
            <a:off x="571500" y="1428750"/>
            <a:ext cx="3429000" cy="4572000"/>
          </a:xfrm>
          <a:prstGeom prst="roundRect">
            <a:avLst/>
          </a:prstGeom>
          <a:solidFill>
            <a:srgbClr val="F9F9F9"/>
          </a:solidFill>
          <a:ln w="12700">
            <a:solidFill>
              <a:srgbClr val="DDDDDD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B91FF8AC-E51C-4483-90EE-9007AF76FA2B}"/>
              </a:ext>
            </a:extLst>
          </p:cNvPr>
          <p:cNvSpPr txBox="1"/>
          <p:nvPr/>
        </p:nvSpPr>
        <p:spPr>
          <a:xfrm>
            <a:off x="762000" y="1619250"/>
            <a:ext cx="30480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000" b="1">
                <a:solidFill>
                  <a:srgbClr val="003366"/>
                </a:solidFill>
              </a:rPr>
              <a:t>골조 공사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00AA6A6-7535-4C3D-9B25-45D25AB0FD4C}"/>
              </a:ext>
            </a:extLst>
          </p:cNvPr>
          <p:cNvSpPr txBox="1"/>
          <p:nvPr/>
        </p:nvSpPr>
        <p:spPr>
          <a:xfrm>
            <a:off x="762000" y="2095500"/>
            <a:ext cx="3048000" cy="3810000"/>
          </a:xfrm>
        </p:spPr>
        <p:txBody>
          <a:bodyPr wrap="square" rtlCol="0" lIns="0" tIns="0" rIns="0" bIns="0" anchor="t">
            <a:spAutoFit/>
          </a:bodyPr>
          <a:lstStyle/>
          <a:p>
            <a:pPr marL="228600" indent="-228600" algn="l">
              <a:buChar char="•"/>
            </a:pPr>
            <a:r>
              <a:rPr sz="1600">
                <a:solidFill>
                  <a:srgbClr val="333333"/>
                </a:solidFill>
              </a:rPr>
              <a:t>지상 14층 완료</a:t>
            </a:r>
          </a:p>
          <a:p>
            <a:pPr marL="228600" indent="-228600" algn="l">
              <a:buChar char="•"/>
            </a:pPr>
            <a:r>
              <a:rPr sz="1600">
                <a:solidFill>
                  <a:srgbClr val="C00000"/>
                </a:solidFill>
              </a:rPr>
              <a:t>계획(16층) 대비 2층 지연</a:t>
            </a:r>
          </a:p>
        </p:txBody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C3FAC1F3-9432-459E-8B65-F9C1B54375F2}"/>
              </a:ext>
            </a:extLst>
          </p:cNvPr>
          <p:cNvSpPr/>
          <p:nvPr/>
        </p:nvSpPr>
        <p:spPr>
          <a:xfrm>
            <a:off x="4191000" y="1428750"/>
            <a:ext cx="3429000" cy="4572000"/>
          </a:xfrm>
          <a:prstGeom prst="roundRect">
            <a:avLst/>
          </a:prstGeom>
          <a:solidFill>
            <a:srgbClr val="F9F9F9"/>
          </a:solidFill>
          <a:ln w="12700">
            <a:solidFill>
              <a:srgbClr val="DDDDDD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7BD78AD-5E41-4FFA-8FD2-34A933FA348C}"/>
              </a:ext>
            </a:extLst>
          </p:cNvPr>
          <p:cNvSpPr txBox="1"/>
          <p:nvPr/>
        </p:nvSpPr>
        <p:spPr>
          <a:xfrm>
            <a:off x="4381500" y="1619250"/>
            <a:ext cx="30480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000" b="1">
                <a:solidFill>
                  <a:srgbClr val="003366"/>
                </a:solidFill>
              </a:rPr>
              <a:t>외장 공사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F7B3FD1-1EC7-4CEE-A33F-2D9FFB18D2D9}"/>
              </a:ext>
            </a:extLst>
          </p:cNvPr>
          <p:cNvSpPr txBox="1"/>
          <p:nvPr/>
        </p:nvSpPr>
        <p:spPr>
          <a:xfrm>
            <a:off x="4381500" y="2095500"/>
            <a:ext cx="3048000" cy="3810000"/>
          </a:xfrm>
        </p:spPr>
        <p:txBody>
          <a:bodyPr wrap="square" rtlCol="0" lIns="0" tIns="0" rIns="0" bIns="0" anchor="t">
            <a:spAutoFit/>
          </a:bodyPr>
          <a:lstStyle/>
          <a:p>
            <a:pPr marL="228600" indent="-228600" algn="l">
              <a:buChar char="•"/>
            </a:pPr>
            <a:r>
              <a:rPr sz="1600">
                <a:solidFill>
                  <a:srgbClr val="333333"/>
                </a:solidFill>
              </a:rPr>
              <a:t>커튼월 공사 착수</a:t>
            </a:r>
          </a:p>
          <a:p>
            <a:pPr marL="228600" indent="-228600" algn="l">
              <a:buChar char="•"/>
            </a:pPr>
            <a:r>
              <a:rPr sz="1600">
                <a:solidFill>
                  <a:srgbClr val="333333"/>
                </a:solidFill>
              </a:rPr>
              <a:t>현재 5층까지 설치 완료</a:t>
            </a:r>
          </a:p>
        </p:txBody>
      </p:sp>
      <p:sp>
        <p:nvSpPr>
          <p:cNvPr id="10" name="Shape 10">
            <a:extLst>
              <a:ext uri="{FF2B5EF4-FFF2-40B4-BE49-F238E27FC236}">
                <a16:creationId xmlns:a16="http://schemas.microsoft.com/office/drawing/2014/main" id="{993796E0-A4E9-484E-B40D-982DAA881A9D}"/>
              </a:ext>
            </a:extLst>
          </p:cNvPr>
          <p:cNvSpPr/>
          <p:nvPr/>
        </p:nvSpPr>
        <p:spPr>
          <a:xfrm>
            <a:off x="7810500" y="1428750"/>
            <a:ext cx="3429000" cy="4572000"/>
          </a:xfrm>
          <a:prstGeom prst="roundRect">
            <a:avLst/>
          </a:prstGeom>
          <a:solidFill>
            <a:srgbClr val="F9F9F9"/>
          </a:solidFill>
          <a:ln w="12700">
            <a:solidFill>
              <a:srgbClr val="DDDDDD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1818AC30-FF4D-4D52-B484-CF4AF9296AFA}"/>
              </a:ext>
            </a:extLst>
          </p:cNvPr>
          <p:cNvSpPr txBox="1"/>
          <p:nvPr/>
        </p:nvSpPr>
        <p:spPr>
          <a:xfrm>
            <a:off x="8001000" y="1619250"/>
            <a:ext cx="30480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000" b="1">
                <a:solidFill>
                  <a:srgbClr val="003366"/>
                </a:solidFill>
              </a:rPr>
              <a:t>설비/전기 공사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A9DBD24D-EBE3-4E19-9745-01136E309198}"/>
              </a:ext>
            </a:extLst>
          </p:cNvPr>
          <p:cNvSpPr txBox="1"/>
          <p:nvPr/>
        </p:nvSpPr>
        <p:spPr>
          <a:xfrm>
            <a:off x="8001000" y="2095500"/>
            <a:ext cx="3048000" cy="3810000"/>
          </a:xfrm>
        </p:spPr>
        <p:txBody>
          <a:bodyPr wrap="square" rtlCol="0" lIns="0" tIns="0" rIns="0" bIns="0" anchor="t">
            <a:spAutoFit/>
          </a:bodyPr>
          <a:lstStyle/>
          <a:p>
            <a:pPr marL="228600" indent="-228600" algn="l">
              <a:buChar char="•"/>
            </a:pPr>
            <a:r>
              <a:rPr sz="1600">
                <a:solidFill>
                  <a:srgbClr val="333333"/>
                </a:solidFill>
              </a:rPr>
              <a:t>설비 배관 지하층 완료</a:t>
            </a:r>
          </a:p>
          <a:p>
            <a:pPr marL="228600" indent="-228600" algn="l">
              <a:buChar char="•"/>
            </a:pPr>
            <a:r>
              <a:rPr sz="1600">
                <a:solidFill>
                  <a:srgbClr val="333333"/>
                </a:solidFill>
              </a:rPr>
              <a:t>전기 간선 공사 60% 진행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AEB44F85-AB24-4F3F-B715-9B6DAC13BBC2}"/>
              </a:ext>
            </a:extLst>
          </p:cNvPr>
          <p:cNvSpPr txBox="1"/>
          <p:nvPr/>
        </p:nvSpPr>
        <p:spPr>
          <a:xfrm>
            <a:off x="571500" y="476250"/>
            <a:ext cx="110490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3200" b="1">
                <a:solidFill>
                  <a:srgbClr val="003366"/>
                </a:solidFill>
              </a:rPr>
              <a:t>공정 지연 원인 분석</a:t>
            </a:r>
          </a:p>
        </p:txBody>
      </p:sp>
      <p:cxnSp>
        <p:nvCxnSpPr>
          <p:cNvPr id="4" name="Straight Connector 4">
            <a:extLst>
              <a:ext uri="{FF2B5EF4-FFF2-40B4-BE49-F238E27FC236}">
                <a16:creationId xmlns:a16="http://schemas.microsoft.com/office/drawing/2014/main" id="{55D83DDF-4E58-45D1-924C-39F83F58600B}"/>
              </a:ext>
            </a:extLst>
          </p:cNvPr>
          <p:cNvCxnSpPr/>
          <p:nvPr/>
        </p:nvCxnSpPr>
        <p:spPr>
          <a:xfrm>
            <a:off x="952500" y="3333750"/>
            <a:ext cx="10287000" cy="9525"/>
          </a:xfrm>
          <a:prstGeom prst="line">
            <a:avLst/>
          </a:prstGeom>
          <a:ln w="25400" cap="flat">
            <a:solidFill>
              <a:srgbClr val="003366"/>
            </a:solidFill>
          </a:ln>
        </p:spPr>
      </p:cxnSp>
      <p:sp>
        <p:nvSpPr>
          <p:cNvPr id="5" name="Shape 5">
            <a:extLst>
              <a:ext uri="{FF2B5EF4-FFF2-40B4-BE49-F238E27FC236}">
                <a16:creationId xmlns:a16="http://schemas.microsoft.com/office/drawing/2014/main" id="{DF49FA69-9D93-46DB-859C-8D757DFC345A}"/>
              </a:ext>
            </a:extLst>
          </p:cNvPr>
          <p:cNvSpPr/>
          <p:nvPr/>
        </p:nvSpPr>
        <p:spPr>
          <a:xfrm>
            <a:off x="1428750" y="1905000"/>
            <a:ext cx="2857500" cy="1143000"/>
          </a:xfrm>
          <a:prstGeom prst="roundRect">
            <a:avLst/>
          </a:prstGeom>
          <a:solidFill>
            <a:srgbClr val="F9F9F9"/>
          </a:solidFill>
          <a:ln w="12700">
            <a:solidFill>
              <a:srgbClr val="003366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8972E3C-55ED-454B-BA16-B677821B6CCF}"/>
              </a:ext>
            </a:extLst>
          </p:cNvPr>
          <p:cNvSpPr txBox="1"/>
          <p:nvPr/>
        </p:nvSpPr>
        <p:spPr>
          <a:xfrm>
            <a:off x="1619250" y="2000250"/>
            <a:ext cx="2476500" cy="28575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333333"/>
                </a:solidFill>
              </a:rPr>
              <a:t>8월 집중호우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6E283645-C7C6-4F9B-9DA5-301626C4B104}"/>
              </a:ext>
            </a:extLst>
          </p:cNvPr>
          <p:cNvSpPr txBox="1"/>
          <p:nvPr/>
        </p:nvSpPr>
        <p:spPr>
          <a:xfrm>
            <a:off x="1619250" y="2381250"/>
            <a:ext cx="24765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1600">
                <a:solidFill>
                  <a:srgbClr val="C00000"/>
                </a:solidFill>
              </a:rPr>
              <a:t>작업 중지: 6일</a:t>
            </a:r>
          </a:p>
        </p:txBody>
      </p:sp>
      <p:sp>
        <p:nvSpPr>
          <p:cNvPr id="8" name="Shape 8">
            <a:extLst>
              <a:ext uri="{FF2B5EF4-FFF2-40B4-BE49-F238E27FC236}">
                <a16:creationId xmlns:a16="http://schemas.microsoft.com/office/drawing/2014/main" id="{F5FB9661-8AFF-41F0-9DB7-68D778D1AFDC}"/>
              </a:ext>
            </a:extLst>
          </p:cNvPr>
          <p:cNvSpPr/>
          <p:nvPr/>
        </p:nvSpPr>
        <p:spPr>
          <a:xfrm>
            <a:off x="4667250" y="1905000"/>
            <a:ext cx="2857500" cy="1143000"/>
          </a:xfrm>
          <a:prstGeom prst="roundRect">
            <a:avLst/>
          </a:prstGeom>
          <a:solidFill>
            <a:srgbClr val="F9F9F9"/>
          </a:solidFill>
          <a:ln w="12700">
            <a:solidFill>
              <a:srgbClr val="003366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9077F78-662D-43C2-A9C7-A7C7591ADD7D}"/>
              </a:ext>
            </a:extLst>
          </p:cNvPr>
          <p:cNvSpPr txBox="1"/>
          <p:nvPr/>
        </p:nvSpPr>
        <p:spPr>
          <a:xfrm>
            <a:off x="4857750" y="2000250"/>
            <a:ext cx="2476500" cy="28575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333333"/>
                </a:solidFill>
              </a:rPr>
              <a:t>철근 수급 지연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4A871CDA-8642-4365-AC7D-85ABCB7D66AD}"/>
              </a:ext>
            </a:extLst>
          </p:cNvPr>
          <p:cNvSpPr txBox="1"/>
          <p:nvPr/>
        </p:nvSpPr>
        <p:spPr>
          <a:xfrm>
            <a:off x="4857750" y="2381250"/>
            <a:ext cx="24765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1600">
                <a:solidFill>
                  <a:srgbClr val="C00000"/>
                </a:solidFill>
              </a:rPr>
              <a:t>공정 대기: 4일</a:t>
            </a:r>
          </a:p>
        </p:txBody>
      </p:sp>
      <p:sp>
        <p:nvSpPr>
          <p:cNvPr id="11" name="Shape 11">
            <a:extLst>
              <a:ext uri="{FF2B5EF4-FFF2-40B4-BE49-F238E27FC236}">
                <a16:creationId xmlns:a16="http://schemas.microsoft.com/office/drawing/2014/main" id="{D857056E-024D-477E-9904-6C31CDE68ECE}"/>
              </a:ext>
            </a:extLst>
          </p:cNvPr>
          <p:cNvSpPr/>
          <p:nvPr/>
        </p:nvSpPr>
        <p:spPr>
          <a:xfrm>
            <a:off x="7905750" y="1905000"/>
            <a:ext cx="2857500" cy="1143000"/>
          </a:xfrm>
          <a:prstGeom prst="roundRect">
            <a:avLst/>
          </a:prstGeom>
          <a:solidFill>
            <a:srgbClr val="F9F9F9"/>
          </a:solidFill>
          <a:ln w="12700">
            <a:solidFill>
              <a:srgbClr val="003366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4E58C332-A17D-467D-827F-002A125ABCE7}"/>
              </a:ext>
            </a:extLst>
          </p:cNvPr>
          <p:cNvSpPr txBox="1"/>
          <p:nvPr/>
        </p:nvSpPr>
        <p:spPr>
          <a:xfrm>
            <a:off x="8096250" y="2000250"/>
            <a:ext cx="2476500" cy="28575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333333"/>
                </a:solidFill>
              </a:rPr>
              <a:t>타워크레인 점검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C8C08F36-D55F-4541-88D0-C12A0B4EF9B0}"/>
              </a:ext>
            </a:extLst>
          </p:cNvPr>
          <p:cNvSpPr txBox="1"/>
          <p:nvPr/>
        </p:nvSpPr>
        <p:spPr>
          <a:xfrm>
            <a:off x="8096250" y="2381250"/>
            <a:ext cx="24765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1600">
                <a:solidFill>
                  <a:srgbClr val="C00000"/>
                </a:solidFill>
              </a:rPr>
              <a:t>정기점검: 2일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A49063ED-A2AA-4C75-A35A-BC51492094B7}"/>
              </a:ext>
            </a:extLst>
          </p:cNvPr>
          <p:cNvSpPr txBox="1"/>
          <p:nvPr/>
        </p:nvSpPr>
        <p:spPr>
          <a:xfrm>
            <a:off x="571500" y="4286250"/>
            <a:ext cx="11049000" cy="9525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400" b="1">
                <a:solidFill>
                  <a:srgbClr val="C00000"/>
                </a:solidFill>
              </a:rPr>
              <a:t>총 지연 일수: 12일 (3분기 누적)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BDA22C6F-30A7-4828-9FA3-F48758E9C28C}"/>
              </a:ext>
            </a:extLst>
          </p:cNvPr>
          <p:cNvSpPr txBox="1"/>
          <p:nvPr/>
        </p:nvSpPr>
        <p:spPr>
          <a:xfrm>
            <a:off x="571500" y="476250"/>
            <a:ext cx="110490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3200" b="1">
                <a:solidFill>
                  <a:srgbClr val="003366"/>
                </a:solidFill>
              </a:rPr>
              <a:t>공정 만회 대책</a:t>
            </a: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D79B114E-2C81-4D88-86FE-43FC2CCA13A4}"/>
              </a:ext>
            </a:extLst>
          </p:cNvPr>
          <p:cNvSpPr/>
          <p:nvPr/>
        </p:nvSpPr>
        <p:spPr>
          <a:xfrm>
            <a:off x="571500" y="1428750"/>
            <a:ext cx="3429000" cy="4572000"/>
          </a:xfrm>
          <a:prstGeom prst="roundRect">
            <a:avLst/>
          </a:prstGeom>
          <a:solidFill>
            <a:srgbClr val="F9F9F9"/>
          </a:solidFill>
          <a:ln w="12700">
            <a:solidFill>
              <a:srgbClr val="003366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1B012897-DAC2-4EA5-9CAB-D9DB43B44F55}"/>
              </a:ext>
            </a:extLst>
          </p:cNvPr>
          <p:cNvSpPr txBox="1"/>
          <p:nvPr/>
        </p:nvSpPr>
        <p:spPr>
          <a:xfrm>
            <a:off x="762000" y="1619250"/>
            <a:ext cx="30480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000" b="1">
                <a:solidFill>
                  <a:srgbClr val="003366"/>
                </a:solidFill>
              </a:rPr>
              <a:t>골조 공정 가속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C711CC5-F4E7-4B04-827E-921F36C5C6FF}"/>
              </a:ext>
            </a:extLst>
          </p:cNvPr>
          <p:cNvSpPr txBox="1"/>
          <p:nvPr/>
        </p:nvSpPr>
        <p:spPr>
          <a:xfrm>
            <a:off x="762000" y="2095500"/>
            <a:ext cx="3048000" cy="3810000"/>
          </a:xfrm>
        </p:spPr>
        <p:txBody>
          <a:bodyPr wrap="square" rtlCol="0" lIns="0" tIns="0" rIns="0" bIns="0" anchor="t">
            <a:spAutoFit/>
          </a:bodyPr>
          <a:lstStyle/>
          <a:p>
            <a:pPr marL="228600" indent="-228600" algn="l">
              <a:buChar char="•"/>
            </a:pPr>
            <a:r>
              <a:rPr sz="1600">
                <a:solidFill>
                  <a:srgbClr val="333333"/>
                </a:solidFill>
              </a:rPr>
              <a:t>10월부터 골조 2개 조 운영</a:t>
            </a:r>
          </a:p>
          <a:p>
            <a:pPr marL="228600" indent="-228600" algn="l">
              <a:buChar char="•"/>
            </a:pPr>
            <a:r>
              <a:rPr sz="1600">
                <a:solidFill>
                  <a:srgbClr val="333333"/>
                </a:solidFill>
              </a:rPr>
              <a:t>주말 작업 월 4회 실시</a:t>
            </a:r>
          </a:p>
        </p:txBody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9BE3E688-D8B1-4BC5-9D91-407F1D4BB40D}"/>
              </a:ext>
            </a:extLst>
          </p:cNvPr>
          <p:cNvSpPr/>
          <p:nvPr/>
        </p:nvSpPr>
        <p:spPr>
          <a:xfrm>
            <a:off x="4191000" y="1428750"/>
            <a:ext cx="3429000" cy="4572000"/>
          </a:xfrm>
          <a:prstGeom prst="roundRect">
            <a:avLst/>
          </a:prstGeom>
          <a:solidFill>
            <a:srgbClr val="F9F9F9"/>
          </a:solidFill>
          <a:ln w="12700">
            <a:solidFill>
              <a:srgbClr val="003366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D6A28F73-A8F2-43C6-8586-D8ACC8635E2F}"/>
              </a:ext>
            </a:extLst>
          </p:cNvPr>
          <p:cNvSpPr txBox="1"/>
          <p:nvPr/>
        </p:nvSpPr>
        <p:spPr>
          <a:xfrm>
            <a:off x="4381500" y="1619250"/>
            <a:ext cx="30480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000" b="1">
                <a:solidFill>
                  <a:srgbClr val="003366"/>
                </a:solidFill>
              </a:rPr>
              <a:t>인력 및 자원 증원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CC9DE12E-C2B8-41E7-9682-16014C160519}"/>
              </a:ext>
            </a:extLst>
          </p:cNvPr>
          <p:cNvSpPr txBox="1"/>
          <p:nvPr/>
        </p:nvSpPr>
        <p:spPr>
          <a:xfrm>
            <a:off x="4381500" y="2095500"/>
            <a:ext cx="3048000" cy="3810000"/>
          </a:xfrm>
        </p:spPr>
        <p:txBody>
          <a:bodyPr wrap="square" rtlCol="0" lIns="0" tIns="0" rIns="0" bIns="0" anchor="t">
            <a:spAutoFit/>
          </a:bodyPr>
          <a:lstStyle/>
          <a:p>
            <a:pPr marL="228600" indent="-228600" algn="l">
              <a:buChar char="•"/>
            </a:pPr>
            <a:r>
              <a:rPr sz="1600">
                <a:solidFill>
                  <a:srgbClr val="333333"/>
                </a:solidFill>
              </a:rPr>
              <a:t>커튼월 협력사 인원 30% 증원</a:t>
            </a:r>
          </a:p>
          <a:p>
            <a:pPr marL="228600" indent="-228600" algn="l">
              <a:buChar char="•"/>
            </a:pPr>
            <a:r>
              <a:rPr sz="1600">
                <a:solidFill>
                  <a:srgbClr val="333333"/>
                </a:solidFill>
              </a:rPr>
              <a:t>자재 적기 반입 관리 강화</a:t>
            </a:r>
          </a:p>
        </p:txBody>
      </p:sp>
      <p:sp>
        <p:nvSpPr>
          <p:cNvPr id="10" name="Shape 10">
            <a:extLst>
              <a:ext uri="{FF2B5EF4-FFF2-40B4-BE49-F238E27FC236}">
                <a16:creationId xmlns:a16="http://schemas.microsoft.com/office/drawing/2014/main" id="{23986B3E-BF40-4AFA-AF66-36A4B373D660}"/>
              </a:ext>
            </a:extLst>
          </p:cNvPr>
          <p:cNvSpPr/>
          <p:nvPr/>
        </p:nvSpPr>
        <p:spPr>
          <a:xfrm>
            <a:off x="7810500" y="1428750"/>
            <a:ext cx="3429000" cy="4572000"/>
          </a:xfrm>
          <a:prstGeom prst="roundRect">
            <a:avLst/>
          </a:prstGeom>
          <a:solidFill>
            <a:srgbClr val="F9F9F9"/>
          </a:solidFill>
          <a:ln w="12700">
            <a:solidFill>
              <a:srgbClr val="003366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80AA1B2E-E5A4-4141-8226-AE570FE4517C}"/>
              </a:ext>
            </a:extLst>
          </p:cNvPr>
          <p:cNvSpPr txBox="1"/>
          <p:nvPr/>
        </p:nvSpPr>
        <p:spPr>
          <a:xfrm>
            <a:off x="8001000" y="1619250"/>
            <a:ext cx="30480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000" b="1">
                <a:solidFill>
                  <a:srgbClr val="003366"/>
                </a:solidFill>
              </a:rPr>
              <a:t>목표 일정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78938222-6461-4C8D-983B-3BA7A080E0DF}"/>
              </a:ext>
            </a:extLst>
          </p:cNvPr>
          <p:cNvSpPr txBox="1"/>
          <p:nvPr/>
        </p:nvSpPr>
        <p:spPr>
          <a:xfrm>
            <a:off x="8001000" y="2095500"/>
            <a:ext cx="3048000" cy="3810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400" b="1">
                <a:solidFill>
                  <a:srgbClr val="003366"/>
                </a:solidFill>
              </a:rPr>
              <a:t>11월 말</a:t>
            </a:r>
          </a:p>
          <a:p>
            <a:pPr algn="ctr"/>
            <a:r>
              <a:rPr sz="1800">
                <a:solidFill>
                  <a:srgbClr val="333333"/>
                </a:solidFill>
              </a:rPr>
              <a:t>계획 공정률 완전 회복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6FDFA17F-9C53-4C23-82F0-BDEE5C34615B}"/>
              </a:ext>
            </a:extLst>
          </p:cNvPr>
          <p:cNvSpPr txBox="1"/>
          <p:nvPr/>
        </p:nvSpPr>
        <p:spPr>
          <a:xfrm>
            <a:off x="571500" y="476250"/>
            <a:ext cx="110490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3200" b="1">
                <a:solidFill>
                  <a:srgbClr val="003366"/>
                </a:solidFill>
              </a:rPr>
              <a:t>안전 관리 현황</a:t>
            </a: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789EB1D2-6068-4D14-A744-758C9D62D016}"/>
              </a:ext>
            </a:extLst>
          </p:cNvPr>
          <p:cNvSpPr/>
          <p:nvPr/>
        </p:nvSpPr>
        <p:spPr>
          <a:xfrm>
            <a:off x="571500" y="1428750"/>
            <a:ext cx="2571750" cy="1905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DDDD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9B08E597-34D5-4A53-98AD-35A196E8AA9F}"/>
              </a:ext>
            </a:extLst>
          </p:cNvPr>
          <p:cNvSpPr txBox="1"/>
          <p:nvPr/>
        </p:nvSpPr>
        <p:spPr>
          <a:xfrm>
            <a:off x="762000" y="1619250"/>
            <a:ext cx="219075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1800">
                <a:solidFill>
                  <a:srgbClr val="666666"/>
                </a:solidFill>
              </a:rPr>
              <a:t>무재해 기록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436497E-D405-4EDE-9AA3-29B52EA588DE}"/>
              </a:ext>
            </a:extLst>
          </p:cNvPr>
          <p:cNvSpPr txBox="1"/>
          <p:nvPr/>
        </p:nvSpPr>
        <p:spPr>
          <a:xfrm>
            <a:off x="762000" y="2095500"/>
            <a:ext cx="2190750" cy="9525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4800" b="1">
                <a:solidFill>
                  <a:srgbClr val="003366"/>
                </a:solidFill>
              </a:rPr>
              <a:t>92일</a:t>
            </a:r>
          </a:p>
        </p:txBody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748361BD-7FF1-4899-BFC3-28CA1B45F969}"/>
              </a:ext>
            </a:extLst>
          </p:cNvPr>
          <p:cNvSpPr/>
          <p:nvPr/>
        </p:nvSpPr>
        <p:spPr>
          <a:xfrm>
            <a:off x="3333750" y="1428750"/>
            <a:ext cx="2571750" cy="1905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DDDD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2C07CFB-24AB-47CA-AF58-D0CE78DAD635}"/>
              </a:ext>
            </a:extLst>
          </p:cNvPr>
          <p:cNvSpPr txBox="1"/>
          <p:nvPr/>
        </p:nvSpPr>
        <p:spPr>
          <a:xfrm>
            <a:off x="3524250" y="1619250"/>
            <a:ext cx="219075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1800">
                <a:solidFill>
                  <a:srgbClr val="666666"/>
                </a:solidFill>
              </a:rPr>
              <a:t>아차사고 보고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378BA522-CF30-47E2-8478-B41168EEF084}"/>
              </a:ext>
            </a:extLst>
          </p:cNvPr>
          <p:cNvSpPr txBox="1"/>
          <p:nvPr/>
        </p:nvSpPr>
        <p:spPr>
          <a:xfrm>
            <a:off x="3524250" y="2095500"/>
            <a:ext cx="2190750" cy="9525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4800" b="1">
                <a:solidFill>
                  <a:srgbClr val="C00000"/>
                </a:solidFill>
              </a:rPr>
              <a:t>14건</a:t>
            </a:r>
          </a:p>
        </p:txBody>
      </p:sp>
      <p:sp>
        <p:nvSpPr>
          <p:cNvPr id="10" name="Shape 10">
            <a:extLst>
              <a:ext uri="{FF2B5EF4-FFF2-40B4-BE49-F238E27FC236}">
                <a16:creationId xmlns:a16="http://schemas.microsoft.com/office/drawing/2014/main" id="{296D6299-B7A6-4D3A-82C3-808AAA504C3A}"/>
              </a:ext>
            </a:extLst>
          </p:cNvPr>
          <p:cNvSpPr/>
          <p:nvPr/>
        </p:nvSpPr>
        <p:spPr>
          <a:xfrm>
            <a:off x="6096000" y="1428750"/>
            <a:ext cx="2571750" cy="1905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DDDD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E482BC69-C54E-4466-87EE-F8D4954A6E79}"/>
              </a:ext>
            </a:extLst>
          </p:cNvPr>
          <p:cNvSpPr txBox="1"/>
          <p:nvPr/>
        </p:nvSpPr>
        <p:spPr>
          <a:xfrm>
            <a:off x="6286500" y="1619250"/>
            <a:ext cx="219075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1800">
                <a:solidFill>
                  <a:srgbClr val="666666"/>
                </a:solidFill>
              </a:rPr>
              <a:t>안전교육 이수율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CFF0A97E-8E4D-4545-A9EC-CB47F77973A3}"/>
              </a:ext>
            </a:extLst>
          </p:cNvPr>
          <p:cNvSpPr txBox="1"/>
          <p:nvPr/>
        </p:nvSpPr>
        <p:spPr>
          <a:xfrm>
            <a:off x="6286500" y="2095500"/>
            <a:ext cx="2190750" cy="9525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4800" b="1">
                <a:solidFill>
                  <a:srgbClr val="003366"/>
                </a:solidFill>
              </a:rPr>
              <a:t>98%</a:t>
            </a:r>
          </a:p>
        </p:txBody>
      </p:sp>
      <p:sp>
        <p:nvSpPr>
          <p:cNvPr id="13" name="Shape 13">
            <a:extLst>
              <a:ext uri="{FF2B5EF4-FFF2-40B4-BE49-F238E27FC236}">
                <a16:creationId xmlns:a16="http://schemas.microsoft.com/office/drawing/2014/main" id="{51201834-A8A5-419A-B5AB-5BAF0974C959}"/>
              </a:ext>
            </a:extLst>
          </p:cNvPr>
          <p:cNvSpPr/>
          <p:nvPr/>
        </p:nvSpPr>
        <p:spPr>
          <a:xfrm>
            <a:off x="8858250" y="1428750"/>
            <a:ext cx="2571750" cy="1905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DDDD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9F72D603-22E1-416B-BC87-19BCB0E533DF}"/>
              </a:ext>
            </a:extLst>
          </p:cNvPr>
          <p:cNvSpPr txBox="1"/>
          <p:nvPr/>
        </p:nvSpPr>
        <p:spPr>
          <a:xfrm>
            <a:off x="9048750" y="1619250"/>
            <a:ext cx="219075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1800">
                <a:solidFill>
                  <a:srgbClr val="666666"/>
                </a:solidFill>
              </a:rPr>
              <a:t>위험성평가 개선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DA08BBD3-6E0F-4D51-AB2F-7CD7CB0FBA5E}"/>
              </a:ext>
            </a:extLst>
          </p:cNvPr>
          <p:cNvSpPr txBox="1"/>
          <p:nvPr/>
        </p:nvSpPr>
        <p:spPr>
          <a:xfrm>
            <a:off x="9048750" y="2095500"/>
            <a:ext cx="2190750" cy="9525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3200" b="1">
                <a:solidFill>
                  <a:srgbClr val="003366"/>
                </a:solidFill>
              </a:rPr>
              <a:t>21건 완료</a:t>
            </a:r>
          </a:p>
        </p:txBody>
      </p:sp>
      <p:sp>
        <p:nvSpPr>
          <p:cNvPr id="16" name="Shape 16">
            <a:extLst>
              <a:ext uri="{FF2B5EF4-FFF2-40B4-BE49-F238E27FC236}">
                <a16:creationId xmlns:a16="http://schemas.microsoft.com/office/drawing/2014/main" id="{603A9576-6126-4E09-BC31-0CC6BAD332EF}"/>
              </a:ext>
            </a:extLst>
          </p:cNvPr>
          <p:cNvSpPr/>
          <p:nvPr/>
        </p:nvSpPr>
        <p:spPr>
          <a:xfrm>
            <a:off x="571500" y="3619500"/>
            <a:ext cx="1104900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DDDD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43047890-A63D-4E77-9188-EEDCAC363E6E}"/>
              </a:ext>
            </a:extLst>
          </p:cNvPr>
          <p:cNvSpPr txBox="1"/>
          <p:nvPr/>
        </p:nvSpPr>
        <p:spPr>
          <a:xfrm>
            <a:off x="762000" y="3905250"/>
            <a:ext cx="108585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1800">
                <a:solidFill>
                  <a:srgbClr val="333333"/>
                </a:solidFill>
              </a:rPr>
              <a:t>아차사고 세부 분석: 추락(5) &gt; 낙하물(4) &gt; 전도(3) &gt; 기타(2)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F0688C91-49FD-4C4F-84F8-88A65216E852}"/>
              </a:ext>
            </a:extLst>
          </p:cNvPr>
          <p:cNvSpPr txBox="1"/>
          <p:nvPr/>
        </p:nvSpPr>
        <p:spPr>
          <a:xfrm>
            <a:off x="571500" y="476250"/>
            <a:ext cx="110490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3200" b="1">
                <a:solidFill>
                  <a:srgbClr val="003366"/>
                </a:solidFill>
              </a:rPr>
              <a:t>원가 집행 현황</a:t>
            </a: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1D8FDB76-D986-469A-95F8-E079A9202CE9}"/>
              </a:ext>
            </a:extLst>
          </p:cNvPr>
          <p:cNvSpPr/>
          <p:nvPr/>
        </p:nvSpPr>
        <p:spPr>
          <a:xfrm>
            <a:off x="571500" y="1428750"/>
            <a:ext cx="5143500" cy="20955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DDDD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5715720C-D0C2-467C-AD0D-B8200BEAEE35}"/>
              </a:ext>
            </a:extLst>
          </p:cNvPr>
          <p:cNvSpPr txBox="1"/>
          <p:nvPr/>
        </p:nvSpPr>
        <p:spPr>
          <a:xfrm>
            <a:off x="762000" y="1619250"/>
            <a:ext cx="47625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000" b="1">
                <a:solidFill>
                  <a:srgbClr val="666666"/>
                </a:solidFill>
              </a:rPr>
              <a:t>실행예산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AEFEDC70-315D-4450-B5C9-712B5758F404}"/>
              </a:ext>
            </a:extLst>
          </p:cNvPr>
          <p:cNvSpPr txBox="1"/>
          <p:nvPr/>
        </p:nvSpPr>
        <p:spPr>
          <a:xfrm>
            <a:off x="762000" y="2095500"/>
            <a:ext cx="4762500" cy="9525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4000" b="1">
                <a:solidFill>
                  <a:srgbClr val="003366"/>
                </a:solidFill>
              </a:rPr>
              <a:t>1,420억 원</a:t>
            </a:r>
          </a:p>
        </p:txBody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531567DF-BFF6-4FA7-9344-D67BB9FD69DA}"/>
              </a:ext>
            </a:extLst>
          </p:cNvPr>
          <p:cNvSpPr/>
          <p:nvPr/>
        </p:nvSpPr>
        <p:spPr>
          <a:xfrm>
            <a:off x="5905500" y="1428750"/>
            <a:ext cx="5143500" cy="20955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DDDD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799B333-3D5E-46D6-8907-BB9B1847BD62}"/>
              </a:ext>
            </a:extLst>
          </p:cNvPr>
          <p:cNvSpPr txBox="1"/>
          <p:nvPr/>
        </p:nvSpPr>
        <p:spPr>
          <a:xfrm>
            <a:off x="6096000" y="1619250"/>
            <a:ext cx="47625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000" b="1">
                <a:solidFill>
                  <a:srgbClr val="666666"/>
                </a:solidFill>
              </a:rPr>
              <a:t>3분기 누적 집행액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CC36102F-C5D3-46AE-B70A-90D8876291CF}"/>
              </a:ext>
            </a:extLst>
          </p:cNvPr>
          <p:cNvSpPr txBox="1"/>
          <p:nvPr/>
        </p:nvSpPr>
        <p:spPr>
          <a:xfrm>
            <a:off x="6096000" y="2095500"/>
            <a:ext cx="4762500" cy="9525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4000" b="1">
                <a:solidFill>
                  <a:srgbClr val="003366"/>
                </a:solidFill>
              </a:rPr>
              <a:t>690억 원 (48.6%)</a:t>
            </a:r>
          </a:p>
        </p:txBody>
      </p:sp>
      <p:sp>
        <p:nvSpPr>
          <p:cNvPr id="10" name="Shape 10">
            <a:extLst>
              <a:ext uri="{FF2B5EF4-FFF2-40B4-BE49-F238E27FC236}">
                <a16:creationId xmlns:a16="http://schemas.microsoft.com/office/drawing/2014/main" id="{4D95CAFE-1625-45ED-9218-0A377475E064}"/>
              </a:ext>
            </a:extLst>
          </p:cNvPr>
          <p:cNvSpPr/>
          <p:nvPr/>
        </p:nvSpPr>
        <p:spPr>
          <a:xfrm>
            <a:off x="571500" y="3810000"/>
            <a:ext cx="10477500" cy="2095500"/>
          </a:xfrm>
          <a:prstGeom prst="roundRect">
            <a:avLst/>
          </a:prstGeom>
          <a:solidFill>
            <a:srgbClr val="FFF4F4"/>
          </a:solidFill>
          <a:ln w="12700">
            <a:solidFill>
              <a:srgbClr val="C00000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B1D6DB93-B298-4A5A-AF4C-46C89FCB88C0}"/>
              </a:ext>
            </a:extLst>
          </p:cNvPr>
          <p:cNvSpPr txBox="1"/>
          <p:nvPr/>
        </p:nvSpPr>
        <p:spPr>
          <a:xfrm>
            <a:off x="762000" y="4000500"/>
            <a:ext cx="100965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C00000"/>
                </a:solidFill>
              </a:rPr>
              <a:t>자재비 상승에 따른 증액 예상분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A183FCD7-CBF4-4F18-81DA-0BCF247D7527}"/>
              </a:ext>
            </a:extLst>
          </p:cNvPr>
          <p:cNvSpPr txBox="1"/>
          <p:nvPr/>
        </p:nvSpPr>
        <p:spPr>
          <a:xfrm>
            <a:off x="762000" y="4381500"/>
            <a:ext cx="10096500" cy="1428750"/>
          </a:xfrm>
        </p:spPr>
        <p:txBody>
          <a:bodyPr wrap="square" rtlCol="0" lIns="0" tIns="0" rIns="0" bIns="0" anchor="t">
            <a:spAutoFit/>
          </a:bodyPr>
          <a:lstStyle/>
          <a:p>
            <a:pPr marL="228600" indent="-228600" algn="l">
              <a:buChar char="•"/>
            </a:pPr>
            <a:r>
              <a:rPr sz="1800">
                <a:solidFill>
                  <a:srgbClr val="333333"/>
                </a:solidFill>
              </a:rPr>
              <a:t>철근: +3.2억 원 증액 예상</a:t>
            </a:r>
          </a:p>
          <a:p>
            <a:pPr marL="228600" indent="-228600" algn="l">
              <a:buChar char="•"/>
            </a:pPr>
            <a:r>
              <a:rPr sz="1800">
                <a:solidFill>
                  <a:srgbClr val="333333"/>
                </a:solidFill>
              </a:rPr>
              <a:t>레미콘: +1.8억 원 증액 예상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712AF5F1-824C-4912-8DE0-AB244BC55258}"/>
              </a:ext>
            </a:extLst>
          </p:cNvPr>
          <p:cNvSpPr txBox="1"/>
          <p:nvPr/>
        </p:nvSpPr>
        <p:spPr>
          <a:xfrm>
            <a:off x="571500" y="476250"/>
            <a:ext cx="110490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3200" b="1">
                <a:solidFill>
                  <a:srgbClr val="003366"/>
                </a:solidFill>
              </a:rPr>
              <a:t>협력사 운영 현황</a:t>
            </a: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55049333-874C-47F5-8833-80CF527CB0AC}"/>
              </a:ext>
            </a:extLst>
          </p:cNvPr>
          <p:cNvSpPr/>
          <p:nvPr/>
        </p:nvSpPr>
        <p:spPr>
          <a:xfrm>
            <a:off x="571500" y="1428750"/>
            <a:ext cx="5143500" cy="4286250"/>
          </a:xfrm>
          <a:prstGeom prst="roundRect">
            <a:avLst/>
          </a:prstGeom>
          <a:solidFill>
            <a:srgbClr val="F9F9F9"/>
          </a:solidFill>
          <a:ln w="12700">
            <a:solidFill>
              <a:srgbClr val="DDDDDD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694830E9-DBA5-4F95-BD6D-10D8D89CE5C6}"/>
              </a:ext>
            </a:extLst>
          </p:cNvPr>
          <p:cNvSpPr txBox="1"/>
          <p:nvPr/>
        </p:nvSpPr>
        <p:spPr>
          <a:xfrm>
            <a:off x="762000" y="1619250"/>
            <a:ext cx="47625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000" b="1">
                <a:solidFill>
                  <a:srgbClr val="003366"/>
                </a:solidFill>
              </a:rPr>
              <a:t>현황 요약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A6E5C056-AC36-4C9C-9762-3A75AEBDE271}"/>
              </a:ext>
            </a:extLst>
          </p:cNvPr>
          <p:cNvSpPr txBox="1"/>
          <p:nvPr/>
        </p:nvSpPr>
        <p:spPr>
          <a:xfrm>
            <a:off x="762000" y="2095500"/>
            <a:ext cx="4762500" cy="333375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400" b="1">
                <a:solidFill>
                  <a:srgbClr val="333333"/>
                </a:solidFill>
              </a:rPr>
              <a:t>총 협력사 수: 9팀</a:t>
            </a:r>
          </a:p>
        </p:txBody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960E3470-1768-4275-91BC-F8EA603F5AFE}"/>
              </a:ext>
            </a:extLst>
          </p:cNvPr>
          <p:cNvSpPr/>
          <p:nvPr/>
        </p:nvSpPr>
        <p:spPr>
          <a:xfrm>
            <a:off x="5905500" y="1428750"/>
            <a:ext cx="5143500" cy="4286250"/>
          </a:xfrm>
          <a:prstGeom prst="roundRect">
            <a:avLst/>
          </a:prstGeom>
          <a:solidFill>
            <a:srgbClr val="F9F9F9"/>
          </a:solidFill>
          <a:ln w="12700">
            <a:solidFill>
              <a:srgbClr val="DDDDDD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EC96D3CE-926C-4EC2-81B3-D421864BD4DA}"/>
              </a:ext>
            </a:extLst>
          </p:cNvPr>
          <p:cNvSpPr txBox="1"/>
          <p:nvPr/>
        </p:nvSpPr>
        <p:spPr>
          <a:xfrm>
            <a:off x="6096000" y="1619250"/>
            <a:ext cx="47625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000" b="1">
                <a:solidFill>
                  <a:srgbClr val="003366"/>
                </a:solidFill>
              </a:rPr>
              <a:t>3분기 평가 결과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CE4CDB3-397C-4DE1-A562-21B8DD9CD58A}"/>
              </a:ext>
            </a:extLst>
          </p:cNvPr>
          <p:cNvSpPr txBox="1"/>
          <p:nvPr/>
        </p:nvSpPr>
        <p:spPr>
          <a:xfrm>
            <a:off x="6096000" y="2095500"/>
            <a:ext cx="4762500" cy="3333750"/>
          </a:xfrm>
        </p:spPr>
        <p:txBody>
          <a:bodyPr wrap="square" rtlCol="0" lIns="0" tIns="0" rIns="0" bIns="0" anchor="t">
            <a:spAutoFit/>
          </a:bodyPr>
          <a:lstStyle/>
          <a:p>
            <a:pPr marL="228600" indent="-228600" algn="l">
              <a:buChar char="•"/>
            </a:pPr>
            <a:r>
              <a:rPr sz="1600">
                <a:solidFill>
                  <a:srgbClr val="006600"/>
                </a:solidFill>
              </a:rPr>
              <a:t>상위 업체: 신우건설, 대명설비</a:t>
            </a:r>
          </a:p>
          <a:p>
            <a:pPr marL="228600" indent="-228600" algn="l">
              <a:buChar char="•"/>
            </a:pPr>
            <a:r>
              <a:rPr sz="1600">
                <a:solidFill>
                  <a:srgbClr val="C00000"/>
                </a:solidFill>
              </a:rPr>
              <a:t>개선 필요: 외장 협력사 1팀</a:t>
            </a:r>
          </a:p>
          <a:p>
            <a:pPr marL="228600" indent="-228600" algn="l">
              <a:buChar char="•"/>
            </a:pPr>
            <a:r>
              <a:rPr sz="1600">
                <a:solidFill>
                  <a:srgbClr val="333333"/>
                </a:solidFill>
              </a:rPr>
              <a:t>사유: 현장 투입 인원 부족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F409D7A5-6ECE-499F-91BD-7A3B7D02AF1D}"/>
              </a:ext>
            </a:extLst>
          </p:cNvPr>
          <p:cNvSpPr txBox="1"/>
          <p:nvPr/>
        </p:nvSpPr>
        <p:spPr>
          <a:xfrm>
            <a:off x="571500" y="571500"/>
            <a:ext cx="110490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3600" b="1">
                <a:solidFill>
                  <a:srgbClr val="FFFFFF"/>
                </a:solidFill>
              </a:rPr>
              <a:t>4분기 계획 및 요청사항</a:t>
            </a: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D7F5FCC0-DA5F-4063-9B5A-D2B3BEBF2DE1}"/>
              </a:ext>
            </a:extLst>
          </p:cNvPr>
          <p:cNvSpPr/>
          <p:nvPr/>
        </p:nvSpPr>
        <p:spPr>
          <a:xfrm>
            <a:off x="762000" y="1428750"/>
            <a:ext cx="4953000" cy="428625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3500BC41-74E0-4334-859C-3188941D540D}"/>
              </a:ext>
            </a:extLst>
          </p:cNvPr>
          <p:cNvSpPr txBox="1"/>
          <p:nvPr/>
        </p:nvSpPr>
        <p:spPr>
          <a:xfrm>
            <a:off x="952500" y="1619250"/>
            <a:ext cx="45720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000" b="1">
                <a:solidFill>
                  <a:srgbClr val="003366"/>
                </a:solidFill>
              </a:rPr>
              <a:t>4분기 핵심 목표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BC6FD38-8B5C-4859-8EE4-61E79B382819}"/>
              </a:ext>
            </a:extLst>
          </p:cNvPr>
          <p:cNvSpPr txBox="1"/>
          <p:nvPr/>
        </p:nvSpPr>
        <p:spPr>
          <a:xfrm>
            <a:off x="952500" y="2095500"/>
            <a:ext cx="4572000" cy="3333750"/>
          </a:xfrm>
        </p:spPr>
        <p:txBody>
          <a:bodyPr wrap="square" rtlCol="0" lIns="0" tIns="0" rIns="0" bIns="0" anchor="t">
            <a:spAutoFit/>
          </a:bodyPr>
          <a:lstStyle/>
          <a:p>
            <a:pPr marL="228600" indent="-228600" algn="l">
              <a:buChar char="•"/>
            </a:pPr>
            <a:r>
              <a:rPr sz="1800">
                <a:solidFill>
                  <a:srgbClr val="333333"/>
                </a:solidFill>
              </a:rPr>
              <a:t>골조 공사 25층 완료</a:t>
            </a:r>
          </a:p>
          <a:p>
            <a:pPr marL="228600" indent="-228600" algn="l">
              <a:buChar char="•"/>
            </a:pPr>
            <a:r>
              <a:rPr sz="1800">
                <a:solidFill>
                  <a:srgbClr val="333333"/>
                </a:solidFill>
              </a:rPr>
              <a:t>커튼월 공사 15층 완료</a:t>
            </a:r>
          </a:p>
          <a:p>
            <a:pPr marL="228600" indent="-228600" algn="l">
              <a:buChar char="•"/>
            </a:pPr>
            <a:r>
              <a:rPr sz="1800" b="1">
                <a:solidFill>
                  <a:srgbClr val="003366"/>
                </a:solidFill>
              </a:rPr>
              <a:t>전체 공정률 70% 달성</a:t>
            </a:r>
          </a:p>
        </p:txBody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64797A89-AE66-4749-8C4C-9AA871494A9E}"/>
              </a:ext>
            </a:extLst>
          </p:cNvPr>
          <p:cNvSpPr/>
          <p:nvPr/>
        </p:nvSpPr>
        <p:spPr>
          <a:xfrm>
            <a:off x="5905500" y="1428750"/>
            <a:ext cx="4953000" cy="428625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E3039BBB-253F-4438-824A-78CE3166C8CC}"/>
              </a:ext>
            </a:extLst>
          </p:cNvPr>
          <p:cNvSpPr txBox="1"/>
          <p:nvPr/>
        </p:nvSpPr>
        <p:spPr>
          <a:xfrm>
            <a:off x="6096000" y="1619250"/>
            <a:ext cx="45720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000" b="1">
                <a:solidFill>
                  <a:srgbClr val="003366"/>
                </a:solidFill>
              </a:rPr>
              <a:t>경영진 요청 사항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DA8642F-CE5E-4E70-8EF2-729F293D9BF2}"/>
              </a:ext>
            </a:extLst>
          </p:cNvPr>
          <p:cNvSpPr txBox="1"/>
          <p:nvPr/>
        </p:nvSpPr>
        <p:spPr>
          <a:xfrm>
            <a:off x="6096000" y="2095500"/>
            <a:ext cx="4572000" cy="3333750"/>
          </a:xfrm>
        </p:spPr>
        <p:txBody>
          <a:bodyPr wrap="square" rtlCol="0" lIns="0" tIns="0" rIns="0" bIns="0" anchor="t">
            <a:spAutoFit/>
          </a:bodyPr>
          <a:lstStyle/>
          <a:p>
            <a:pPr marL="228600" indent="-228600" algn="l">
              <a:buChar char="•"/>
            </a:pPr>
            <a:r>
              <a:rPr sz="1800">
                <a:solidFill>
                  <a:srgbClr val="333333"/>
                </a:solidFill>
              </a:rPr>
              <a:t>철근 단가 현실화 및 조정 승인</a:t>
            </a:r>
          </a:p>
          <a:p>
            <a:pPr marL="228600" indent="-228600" algn="l">
              <a:buChar char="•"/>
            </a:pPr>
            <a:r>
              <a:rPr sz="1800">
                <a:solidFill>
                  <a:srgbClr val="333333"/>
                </a:solidFill>
              </a:rPr>
              <a:t>동절기 보양비 2.5억 원 사전 승인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43E1C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