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828800"/>
            <a:ext cx="9144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강남A현장 3분기 현황 보고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0" y="32004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2026.10.21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공사관리팀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현장 개요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114800" cy="3200400"/>
          </a:xfrm>
          <a:prstGeom prst="rect">
            <a:avLst>
              <a:gd name="adj" fmla="val 2857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39319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현장명: 강남A현장</a:t>
            </a:r>
            <a:endParaRPr lang="en-US" sz="1800" dirty="0"/>
          </a:p>
          <a:p>
            <a:pPr marL="342900" indent="-342900">
              <a:lnSpc>
                <a:spcPts val="25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용도: 지하 4층 · 지상 25층 업무시설</a:t>
            </a:r>
            <a:endParaRPr lang="en-US" sz="1800" dirty="0"/>
          </a:p>
          <a:p>
            <a:pPr marL="342900" indent="-342900">
              <a:lnSpc>
                <a:spcPts val="25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연면적: 48,200㎡</a:t>
            </a:r>
            <a:endParaRPr lang="en-US" sz="1800" dirty="0"/>
          </a:p>
          <a:p>
            <a:pPr marL="342900" indent="-342900">
              <a:lnSpc>
                <a:spcPts val="25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공사기간: 2025.03 ~ 2027.08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029200" y="1097280"/>
            <a:ext cx="3200400" cy="1371600"/>
          </a:xfrm>
          <a:prstGeom prst="rect">
            <a:avLst>
              <a:gd name="adj" fmla="val 6667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0" y="11887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계획 공정률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0" y="155448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52%</a:t>
            </a: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5029200" y="2560320"/>
            <a:ext cx="3200400" cy="1371600"/>
          </a:xfrm>
          <a:prstGeom prst="rect">
            <a:avLst>
              <a:gd name="adj" fmla="val 6667"/>
            </a:avLst>
          </a:prstGeom>
          <a:solidFill>
            <a:srgbClr val="A0A0A0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265176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실적 공정률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0" y="30175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49%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월별 공정률 현황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1371600" y="2286000"/>
            <a:ext cx="548640" cy="18288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1371600" y="1920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761"/>
                </a:solidFill>
              </a:rPr>
              <a:t>40%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011680" y="2331720"/>
            <a:ext cx="548640" cy="17830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6" name="Text 4"/>
          <p:cNvSpPr/>
          <p:nvPr/>
        </p:nvSpPr>
        <p:spPr>
          <a:xfrm>
            <a:off x="2011680" y="19659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39%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71600" y="4206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33333"/>
                </a:solidFill>
              </a:rPr>
              <a:t>7월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657600" y="2011680"/>
            <a:ext cx="548640" cy="21031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0" y="16459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761"/>
                </a:solidFill>
              </a:rPr>
              <a:t>46%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97680" y="2103120"/>
            <a:ext cx="548640" cy="20116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1" name="Text 9"/>
          <p:cNvSpPr/>
          <p:nvPr/>
        </p:nvSpPr>
        <p:spPr>
          <a:xfrm>
            <a:off x="4297680" y="1737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44%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7600" y="4206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33333"/>
                </a:solidFill>
              </a:rPr>
              <a:t>8월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3600" y="1737360"/>
            <a:ext cx="548640" cy="237744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37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761"/>
                </a:solidFill>
              </a:rPr>
              <a:t>52%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0" y="1874520"/>
            <a:ext cx="548640" cy="22402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0" y="15087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49%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943600" y="420624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33333"/>
                </a:solidFill>
              </a:rPr>
              <a:t>9월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400800" y="1371600"/>
            <a:ext cx="274320" cy="18288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0" y="137160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3333"/>
                </a:solidFill>
              </a:rPr>
              <a:t>계획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0" y="1645920"/>
            <a:ext cx="274320" cy="18288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21" name="Text 19"/>
          <p:cNvSpPr/>
          <p:nvPr/>
        </p:nvSpPr>
        <p:spPr>
          <a:xfrm>
            <a:off x="6675120" y="1645920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3333"/>
                </a:solidFill>
              </a:rPr>
              <a:t>실적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14400" y="43891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333333"/>
                </a:solidFill>
              </a:rPr>
              <a:t>3분기 전반적으로 계획 대비 1~3%p 미달 추세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주요 공종 진행 현황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74320" cy="274320"/>
          </a:xfrm>
          <a:prstGeom prst="rect">
            <a:avLst>
              <a:gd name="adj" fmla="val 50000"/>
            </a:avLst>
          </a:prstGeom>
          <a:solidFill>
            <a:srgbClr val="C0000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3716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골조 공사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74320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지상 14층 완료 (계획 16층)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103120"/>
            <a:ext cx="274320" cy="274320"/>
          </a:xfrm>
          <a:prstGeom prst="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10312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외장 공사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2743200" y="21031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커튼월 착수 (5층까지 진행)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2834640"/>
            <a:ext cx="274320" cy="274320"/>
          </a:xfrm>
          <a:prstGeom prst="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8346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설비 공사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43200" y="28346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지하층 배관 공사 완료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57200" y="3566160"/>
            <a:ext cx="274320" cy="274320"/>
          </a:xfrm>
          <a:prstGeom prst="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566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전기 공사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43200" y="35661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간선 공사 진행률 60%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공정 지연 원인 분석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7772400" cy="822960"/>
          </a:xfrm>
          <a:prstGeom prst="rect">
            <a:avLst>
              <a:gd name="adj" fmla="val 11111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집중호우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2743200" y="1463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8월 중 6일 작업 중지 (우천 및 강풍)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498080" y="146304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C00000"/>
                </a:solidFill>
              </a:rPr>
              <a:t>6일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2377440"/>
            <a:ext cx="7772400" cy="822960"/>
          </a:xfrm>
          <a:prstGeom prst="rect">
            <a:avLst>
              <a:gd name="adj" fmla="val 11111"/>
            </a:avLst>
          </a:prstGeom>
          <a:solidFill>
            <a:srgbClr val="CADCF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4688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자재 수급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43200" y="2468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철근 공급망 불안정으로 인한 반입 지연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498080" y="246888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C00000"/>
                </a:solidFill>
              </a:rPr>
              <a:t>4일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57200" y="3383280"/>
            <a:ext cx="7772400" cy="822960"/>
          </a:xfrm>
          <a:prstGeom prst="rect">
            <a:avLst>
              <a:gd name="adj" fmla="val 11111"/>
            </a:avLst>
          </a:prstGeom>
          <a:solidFill>
            <a:srgbClr val="CADCFC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474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장비 점검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743200" y="34747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타워크레인 정기 안전점검 실시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498080" y="3474720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800" b="1" dirty="0">
                <a:solidFill>
                  <a:srgbClr val="C00000"/>
                </a:solidFill>
              </a:rPr>
              <a:t>2일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공정 만회 대책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7772400" cy="2743200"/>
          </a:xfrm>
          <a:prstGeom prst="rect">
            <a:avLst>
              <a:gd name="adj" fmla="val 3333"/>
            </a:avLst>
          </a:prstGeom>
          <a:solidFill>
            <a:srgbClr val="F9F9F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554480"/>
            <a:ext cx="7406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10월~11월 집중 만회 전략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2103120"/>
            <a:ext cx="740664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골조 공사: 2개 조 병행 운영으로 층당 Cycle 단축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작업 시간: 주말 특별 작업 4회 실시 (인력 집중)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인력 증원: 커튼월 협력사 투입 인원 30% 확대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목표: 11월 말까지 계획 공정률(Gap) 완전 회복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안전 관리 현황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657600" cy="1645920"/>
          </a:xfrm>
          <a:prstGeom prst="rect">
            <a:avLst>
              <a:gd name="adj" fmla="val 5556"/>
            </a:avLst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1887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3분기 무재해 기록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</a:rPr>
              <a:t>92일</a:t>
            </a:r>
            <a:endParaRPr lang="en-US" sz="4800" dirty="0"/>
          </a:p>
        </p:txBody>
      </p:sp>
      <p:sp>
        <p:nvSpPr>
          <p:cNvPr id="6" name="Shape 4"/>
          <p:cNvSpPr/>
          <p:nvPr/>
        </p:nvSpPr>
        <p:spPr>
          <a:xfrm>
            <a:off x="4572000" y="914400"/>
            <a:ext cx="548640" cy="18288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0" y="28346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추락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0" y="640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5건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0" y="1280160"/>
            <a:ext cx="548640" cy="146304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0" y="28346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낙하물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0" y="10058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4건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0" y="1645920"/>
            <a:ext cx="548640" cy="1097280"/>
          </a:xfrm>
          <a:prstGeom prst="rect">
            <a:avLst/>
          </a:prstGeom>
          <a:solidFill>
            <a:srgbClr val="A0A0A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28346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전도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13716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3건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15200" y="2011680"/>
            <a:ext cx="548640" cy="731520"/>
          </a:xfrm>
          <a:prstGeom prst="rect">
            <a:avLst/>
          </a:prstGeom>
          <a:solidFill>
            <a:srgbClr val="D0D0D0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0" y="28346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기타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0" y="173736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333333"/>
                </a:solidFill>
              </a:rPr>
              <a:t>2건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572000" y="9144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</a:rPr>
              <a:t>아차사고 분석 (총 14건)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" y="347472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안전교육 이수율: 98% | 위험성평가 조치 완료: 21건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원가 집행 현황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실행예산: 1,420억 원 / 3분기 누적 집행: 690억 원 (48.6%)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828800" y="1828800"/>
            <a:ext cx="914400" cy="1828800"/>
          </a:xfrm>
          <a:prstGeom prst="rect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37490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예산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828800" y="14630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1,420억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00400" y="2768958"/>
            <a:ext cx="914400" cy="88864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8" name="Text 6"/>
          <p:cNvSpPr/>
          <p:nvPr/>
        </p:nvSpPr>
        <p:spPr>
          <a:xfrm>
            <a:off x="3200400" y="374904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집행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00400" y="240319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690억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4023360"/>
            <a:ext cx="7772400" cy="640080"/>
          </a:xfrm>
          <a:prstGeom prst="rect">
            <a:avLst>
              <a:gd name="adj" fmla="val 14286"/>
            </a:avLst>
          </a:prstGeom>
          <a:solidFill>
            <a:srgbClr val="FFF0F0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4114800"/>
            <a:ext cx="7406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증액 예상: 철근 +3.2억, 레미콘 +1.8억 (자재비 상승분)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협력사 관리 현황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7772400" cy="2286000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  <a:gridCol w="1943100"/>
                <a:gridCol w="1943100"/>
              </a:tblGrid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구분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협력사명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평가 결과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비고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우수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신우건설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공기 준수 및 품질 우수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우수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대명설비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안전관리 체계 우수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미흡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외장 협력사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현장 투입 인원 부족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7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84048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총 9개 팀 운영 중 / 외장사 인력 증원 독려 및 관리 강화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4분기 계획 및 요청 사항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749040" cy="3200400"/>
          </a:xfrm>
          <a:prstGeom prst="rect">
            <a:avLst>
              <a:gd name="adj" fmla="val 2857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37160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</a:rPr>
              <a:t>4분기 목표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골조 25층 완료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커튼월 15층 완료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종합 공정률 70% 달성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3749040" cy="3200400"/>
          </a:xfrm>
          <a:prstGeom prst="rect">
            <a:avLst>
              <a:gd name="adj" fmla="val 2857"/>
            </a:avLst>
          </a:prstGeom>
          <a:solidFill>
            <a:srgbClr val="FDF2F2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37160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00000"/>
                </a:solidFill>
              </a:rPr>
              <a:t>의사결정 요청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846320" y="1828800"/>
            <a:ext cx="33832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철근 단가 조정 승인</a:t>
            </a:r>
            <a:endParaRPr lang="en-US" sz="1800" dirty="0"/>
          </a:p>
          <a:p>
            <a:pPr marL="342900" indent="-342900">
              <a:lnSpc>
                <a:spcPts val="3000"/>
              </a:lnSpc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동절기 보양비 2.5억 사전 승인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2026-10-22T08:54:33Z</dcterms:created>
  <dcterms:modified xsi:type="dcterms:W3CDTF">2026-10-22T08:54:33Z</dcterms:modified>
</cp:coreProperties>
</file>