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C3E5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057400"/>
            <a:ext cx="91440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강남A현장 3분기 현황 보고</a:t>
            </a:r>
            <a:endParaRPr lang="en-US" sz="4400" dirty="0"/>
          </a:p>
        </p:txBody>
      </p:sp>
      <p:sp>
        <p:nvSpPr>
          <p:cNvPr id="3" name="Text 1"/>
          <p:cNvSpPr/>
          <p:nvPr/>
        </p:nvSpPr>
        <p:spPr>
          <a:xfrm>
            <a:off x="0" y="3086100"/>
            <a:ext cx="91440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BDC3C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2026.10.21</a:t>
            </a:r>
            <a:endParaRPr lang="en-US" sz="2000" dirty="0"/>
          </a:p>
          <a:p>
            <a:pPr algn="ctr" indent="0" marL="0">
              <a:buNone/>
            </a:pPr>
            <a:r>
              <a:rPr lang="en-US" sz="2000" dirty="0">
                <a:solidFill>
                  <a:srgbClr val="BDC3C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공사관리팀</a:t>
            </a:r>
            <a:endParaRPr lang="en-US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2C3E5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현장 개요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57200" y="1371600"/>
            <a:ext cx="3657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지하 4층 · 지상 25층 업무시설 건설</a:t>
            </a:r>
            <a:endParaRPr lang="en-US" sz="1800" dirty="0"/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2011680"/>
          <a:ext cx="4572000" cy="914400"/>
        </p:xfrm>
        <a:graphic>
          <a:graphicData uri="http://schemas.openxmlformats.org/drawingml/2006/table">
            <a:tbl>
              <a:tblPr/>
              <a:tblGrid>
                <a:gridCol w="2286000"/>
                <a:gridCol w="2286000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Noto Sans KR" pitchFamily="34" charset="0"/>
                          <a:ea typeface="Noto Sans KR" pitchFamily="34" charset="-122"/>
                          <a:cs typeface="Noto Sans KR" pitchFamily="34" charset="-120"/>
                        </a:rPr>
                        <a:t>항목</a:t>
                      </a:r>
                      <a:endParaRPr lang="en-US" sz="1600" dirty="0">
                        <a:latin typeface="Noto Sans KR" charset="0"/>
                        <a:ea typeface="Noto Sans KR" charset="0"/>
                        <a:cs typeface="Noto Sans KR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3E5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Noto Sans KR" pitchFamily="34" charset="0"/>
                          <a:ea typeface="Noto Sans KR" pitchFamily="34" charset="-122"/>
                          <a:cs typeface="Noto Sans KR" pitchFamily="34" charset="-120"/>
                        </a:rPr>
                        <a:t>내용</a:t>
                      </a:r>
                      <a:endParaRPr lang="en-US" sz="1600" dirty="0">
                        <a:latin typeface="Noto Sans KR" charset="0"/>
                        <a:ea typeface="Noto Sans KR" charset="0"/>
                        <a:cs typeface="Noto Sans KR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3E50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Noto Sans KR" pitchFamily="34" charset="0"/>
                          <a:ea typeface="Noto Sans KR" pitchFamily="34" charset="-122"/>
                          <a:cs typeface="Noto Sans KR" pitchFamily="34" charset="-120"/>
                        </a:rPr>
                        <a:t>연면적</a:t>
                      </a:r>
                      <a:endParaRPr lang="en-US" sz="1600" dirty="0">
                        <a:latin typeface="Noto Sans KR" charset="0"/>
                        <a:ea typeface="Noto Sans KR" charset="0"/>
                        <a:cs typeface="Noto Sans KR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Noto Sans KR" pitchFamily="34" charset="0"/>
                          <a:ea typeface="Noto Sans KR" pitchFamily="34" charset="-122"/>
                          <a:cs typeface="Noto Sans KR" pitchFamily="34" charset="-120"/>
                        </a:rPr>
                        <a:t>48,200㎡</a:t>
                      </a:r>
                      <a:endParaRPr lang="en-US" sz="1600" dirty="0">
                        <a:latin typeface="Noto Sans KR" charset="0"/>
                        <a:ea typeface="Noto Sans KR" charset="0"/>
                        <a:cs typeface="Noto Sans KR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Noto Sans KR" pitchFamily="34" charset="0"/>
                          <a:ea typeface="Noto Sans KR" pitchFamily="34" charset="-122"/>
                          <a:cs typeface="Noto Sans KR" pitchFamily="34" charset="-120"/>
                        </a:rPr>
                        <a:t>공사기간</a:t>
                      </a:r>
                      <a:endParaRPr lang="en-US" sz="1600" dirty="0">
                        <a:latin typeface="Noto Sans KR" charset="0"/>
                        <a:ea typeface="Noto Sans KR" charset="0"/>
                        <a:cs typeface="Noto Sans KR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Noto Sans KR" pitchFamily="34" charset="0"/>
                          <a:ea typeface="Noto Sans KR" pitchFamily="34" charset="-122"/>
                          <a:cs typeface="Noto Sans KR" pitchFamily="34" charset="-120"/>
                        </a:rPr>
                        <a:t>2025.03 ~ 2027.08</a:t>
                      </a:r>
                      <a:endParaRPr lang="en-US" sz="1600" dirty="0">
                        <a:latin typeface="Noto Sans KR" charset="0"/>
                        <a:ea typeface="Noto Sans KR" charset="0"/>
                        <a:cs typeface="Noto Sans KR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Noto Sans KR" pitchFamily="34" charset="0"/>
                          <a:ea typeface="Noto Sans KR" pitchFamily="34" charset="-122"/>
                          <a:cs typeface="Noto Sans KR" pitchFamily="34" charset="-120"/>
                        </a:rPr>
                        <a:t>계획 공정률</a:t>
                      </a:r>
                      <a:endParaRPr lang="en-US" sz="1600" dirty="0">
                        <a:latin typeface="Noto Sans KR" charset="0"/>
                        <a:ea typeface="Noto Sans KR" charset="0"/>
                        <a:cs typeface="Noto Sans KR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Noto Sans KR" pitchFamily="34" charset="0"/>
                          <a:ea typeface="Noto Sans KR" pitchFamily="34" charset="-122"/>
                          <a:cs typeface="Noto Sans KR" pitchFamily="34" charset="-120"/>
                        </a:rPr>
                        <a:t>52%</a:t>
                      </a:r>
                      <a:endParaRPr lang="en-US" sz="1600" dirty="0">
                        <a:latin typeface="Noto Sans KR" charset="0"/>
                        <a:ea typeface="Noto Sans KR" charset="0"/>
                        <a:cs typeface="Noto Sans KR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Noto Sans KR" pitchFamily="34" charset="0"/>
                          <a:ea typeface="Noto Sans KR" pitchFamily="34" charset="-122"/>
                          <a:cs typeface="Noto Sans KR" pitchFamily="34" charset="-120"/>
                        </a:rPr>
                        <a:t>실적 공정률</a:t>
                      </a:r>
                      <a:endParaRPr lang="en-US" sz="1600" dirty="0">
                        <a:latin typeface="Noto Sans KR" charset="0"/>
                        <a:ea typeface="Noto Sans KR" charset="0"/>
                        <a:cs typeface="Noto Sans KR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Noto Sans KR" pitchFamily="34" charset="0"/>
                          <a:ea typeface="Noto Sans KR" pitchFamily="34" charset="-122"/>
                          <a:cs typeface="Noto Sans KR" pitchFamily="34" charset="-120"/>
                        </a:rPr>
                        <a:t>49% (△3%)</a:t>
                      </a:r>
                      <a:endParaRPr lang="en-US" sz="1600" dirty="0">
                        <a:latin typeface="Noto Sans KR" charset="0"/>
                        <a:ea typeface="Noto Sans KR" charset="0"/>
                        <a:cs typeface="Noto Sans KR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457200" y="411480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E74C3C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※ 현재 계획 대비 약 3%p 지연 상태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2C3E5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월별 공정률 현황 (3분기)</a:t>
            </a:r>
            <a:endParaRPr lang="en-US" sz="28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828800"/>
          <a:ext cx="8229600" cy="914400"/>
        </p:xfrm>
        <a:graphic>
          <a:graphicData uri="http://schemas.openxmlformats.org/drawingml/2006/table">
            <a:tbl>
              <a:tblPr/>
              <a:tblGrid>
                <a:gridCol w="2057400"/>
                <a:gridCol w="2057400"/>
                <a:gridCol w="2057400"/>
                <a:gridCol w="2057400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Noto Sans KR" pitchFamily="34" charset="0"/>
                          <a:ea typeface="Noto Sans KR" pitchFamily="34" charset="-122"/>
                          <a:cs typeface="Noto Sans KR" pitchFamily="34" charset="-120"/>
                        </a:rPr>
                        <a:t>구분</a:t>
                      </a:r>
                      <a:endParaRPr lang="en-US" sz="1800" dirty="0">
                        <a:latin typeface="Noto Sans KR" charset="0"/>
                        <a:ea typeface="Noto Sans KR" charset="0"/>
                        <a:cs typeface="Noto Sans KR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3E5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Noto Sans KR" pitchFamily="34" charset="0"/>
                          <a:ea typeface="Noto Sans KR" pitchFamily="34" charset="-122"/>
                          <a:cs typeface="Noto Sans KR" pitchFamily="34" charset="-120"/>
                        </a:rPr>
                        <a:t>7월</a:t>
                      </a:r>
                      <a:endParaRPr lang="en-US" sz="1800" dirty="0">
                        <a:latin typeface="Noto Sans KR" charset="0"/>
                        <a:ea typeface="Noto Sans KR" charset="0"/>
                        <a:cs typeface="Noto Sans KR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3E5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Noto Sans KR" pitchFamily="34" charset="0"/>
                          <a:ea typeface="Noto Sans KR" pitchFamily="34" charset="-122"/>
                          <a:cs typeface="Noto Sans KR" pitchFamily="34" charset="-120"/>
                        </a:rPr>
                        <a:t>8월</a:t>
                      </a:r>
                      <a:endParaRPr lang="en-US" sz="1800" dirty="0">
                        <a:latin typeface="Noto Sans KR" charset="0"/>
                        <a:ea typeface="Noto Sans KR" charset="0"/>
                        <a:cs typeface="Noto Sans KR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3E5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Noto Sans KR" pitchFamily="34" charset="0"/>
                          <a:ea typeface="Noto Sans KR" pitchFamily="34" charset="-122"/>
                          <a:cs typeface="Noto Sans KR" pitchFamily="34" charset="-120"/>
                        </a:rPr>
                        <a:t>9월</a:t>
                      </a:r>
                      <a:endParaRPr lang="en-US" sz="1800" dirty="0">
                        <a:latin typeface="Noto Sans KR" charset="0"/>
                        <a:ea typeface="Noto Sans KR" charset="0"/>
                        <a:cs typeface="Noto Sans KR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3E50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Noto Sans KR" pitchFamily="34" charset="0"/>
                          <a:ea typeface="Noto Sans KR" pitchFamily="34" charset="-122"/>
                          <a:cs typeface="Noto Sans KR" pitchFamily="34" charset="-120"/>
                        </a:rPr>
                        <a:t>계획 (%)</a:t>
                      </a:r>
                      <a:endParaRPr lang="en-US" sz="1800" dirty="0">
                        <a:latin typeface="Noto Sans KR" charset="0"/>
                        <a:ea typeface="Noto Sans KR" charset="0"/>
                        <a:cs typeface="Noto Sans KR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Noto Sans KR" pitchFamily="34" charset="0"/>
                          <a:ea typeface="Noto Sans KR" pitchFamily="34" charset="-122"/>
                          <a:cs typeface="Noto Sans KR" pitchFamily="34" charset="-120"/>
                        </a:rPr>
                        <a:t>40%</a:t>
                      </a:r>
                      <a:endParaRPr lang="en-US" sz="1800" dirty="0">
                        <a:latin typeface="Noto Sans KR" charset="0"/>
                        <a:ea typeface="Noto Sans KR" charset="0"/>
                        <a:cs typeface="Noto Sans KR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Noto Sans KR" pitchFamily="34" charset="0"/>
                          <a:ea typeface="Noto Sans KR" pitchFamily="34" charset="-122"/>
                          <a:cs typeface="Noto Sans KR" pitchFamily="34" charset="-120"/>
                        </a:rPr>
                        <a:t>46%</a:t>
                      </a:r>
                      <a:endParaRPr lang="en-US" sz="1800" dirty="0">
                        <a:latin typeface="Noto Sans KR" charset="0"/>
                        <a:ea typeface="Noto Sans KR" charset="0"/>
                        <a:cs typeface="Noto Sans KR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Noto Sans KR" pitchFamily="34" charset="0"/>
                          <a:ea typeface="Noto Sans KR" pitchFamily="34" charset="-122"/>
                          <a:cs typeface="Noto Sans KR" pitchFamily="34" charset="-120"/>
                        </a:rPr>
                        <a:t>52%</a:t>
                      </a:r>
                      <a:endParaRPr lang="en-US" sz="1800" dirty="0">
                        <a:latin typeface="Noto Sans KR" charset="0"/>
                        <a:ea typeface="Noto Sans KR" charset="0"/>
                        <a:cs typeface="Noto Sans KR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Noto Sans KR" pitchFamily="34" charset="0"/>
                          <a:ea typeface="Noto Sans KR" pitchFamily="34" charset="-122"/>
                          <a:cs typeface="Noto Sans KR" pitchFamily="34" charset="-120"/>
                        </a:rPr>
                        <a:t>실적 (%)</a:t>
                      </a:r>
                      <a:endParaRPr lang="en-US" sz="1800" dirty="0">
                        <a:latin typeface="Noto Sans KR" charset="0"/>
                        <a:ea typeface="Noto Sans KR" charset="0"/>
                        <a:cs typeface="Noto Sans KR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Noto Sans KR" pitchFamily="34" charset="0"/>
                          <a:ea typeface="Noto Sans KR" pitchFamily="34" charset="-122"/>
                          <a:cs typeface="Noto Sans KR" pitchFamily="34" charset="-120"/>
                        </a:rPr>
                        <a:t>39%</a:t>
                      </a:r>
                      <a:endParaRPr lang="en-US" sz="1800" dirty="0">
                        <a:latin typeface="Noto Sans KR" charset="0"/>
                        <a:ea typeface="Noto Sans KR" charset="0"/>
                        <a:cs typeface="Noto Sans KR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Noto Sans KR" pitchFamily="34" charset="0"/>
                          <a:ea typeface="Noto Sans KR" pitchFamily="34" charset="-122"/>
                          <a:cs typeface="Noto Sans KR" pitchFamily="34" charset="-120"/>
                        </a:rPr>
                        <a:t>44%</a:t>
                      </a:r>
                      <a:endParaRPr lang="en-US" sz="1800" dirty="0">
                        <a:latin typeface="Noto Sans KR" charset="0"/>
                        <a:ea typeface="Noto Sans KR" charset="0"/>
                        <a:cs typeface="Noto Sans KR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Noto Sans KR" pitchFamily="34" charset="0"/>
                          <a:ea typeface="Noto Sans KR" pitchFamily="34" charset="-122"/>
                          <a:cs typeface="Noto Sans KR" pitchFamily="34" charset="-120"/>
                        </a:rPr>
                        <a:t>49%</a:t>
                      </a:r>
                      <a:endParaRPr lang="en-US" sz="1800" dirty="0">
                        <a:latin typeface="Noto Sans KR" charset="0"/>
                        <a:ea typeface="Noto Sans KR" charset="0"/>
                        <a:cs typeface="Noto Sans KR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Noto Sans KR" pitchFamily="34" charset="0"/>
                          <a:ea typeface="Noto Sans KR" pitchFamily="34" charset="-122"/>
                          <a:cs typeface="Noto Sans KR" pitchFamily="34" charset="-120"/>
                        </a:rPr>
                        <a:t>차이 (%)</a:t>
                      </a:r>
                      <a:endParaRPr lang="en-US" sz="1800" dirty="0">
                        <a:latin typeface="Noto Sans KR" charset="0"/>
                        <a:ea typeface="Noto Sans KR" charset="0"/>
                        <a:cs typeface="Noto Sans KR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Noto Sans KR" pitchFamily="34" charset="0"/>
                          <a:ea typeface="Noto Sans KR" pitchFamily="34" charset="-122"/>
                          <a:cs typeface="Noto Sans KR" pitchFamily="34" charset="-120"/>
                        </a:rPr>
                        <a:t>△1%</a:t>
                      </a:r>
                      <a:endParaRPr lang="en-US" sz="1800" dirty="0">
                        <a:latin typeface="Noto Sans KR" charset="0"/>
                        <a:ea typeface="Noto Sans KR" charset="0"/>
                        <a:cs typeface="Noto Sans KR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Noto Sans KR" pitchFamily="34" charset="0"/>
                          <a:ea typeface="Noto Sans KR" pitchFamily="34" charset="-122"/>
                          <a:cs typeface="Noto Sans KR" pitchFamily="34" charset="-120"/>
                        </a:rPr>
                        <a:t>△2%</a:t>
                      </a:r>
                      <a:endParaRPr lang="en-US" sz="1800" dirty="0">
                        <a:latin typeface="Noto Sans KR" charset="0"/>
                        <a:ea typeface="Noto Sans KR" charset="0"/>
                        <a:cs typeface="Noto Sans KR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Noto Sans KR" pitchFamily="34" charset="0"/>
                          <a:ea typeface="Noto Sans KR" pitchFamily="34" charset="-122"/>
                          <a:cs typeface="Noto Sans KR" pitchFamily="34" charset="-120"/>
                        </a:rPr>
                        <a:t>△3%</a:t>
                      </a:r>
                      <a:endParaRPr lang="en-US" sz="1800" dirty="0">
                        <a:latin typeface="Noto Sans KR" charset="0"/>
                        <a:ea typeface="Noto Sans KR" charset="0"/>
                        <a:cs typeface="Noto Sans KR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2C3E5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주요 공종 진행 현황</a:t>
            </a:r>
            <a:endParaRPr lang="en-US" sz="28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828800"/>
          <a:ext cx="8229600" cy="914400"/>
        </p:xfrm>
        <a:graphic>
          <a:graphicData uri="http://schemas.openxmlformats.org/drawingml/2006/table">
            <a:tbl>
              <a:tblPr/>
              <a:tblGrid>
                <a:gridCol w="2743200"/>
                <a:gridCol w="2743200"/>
                <a:gridCol w="274320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Noto Sans KR" pitchFamily="34" charset="0"/>
                          <a:ea typeface="Noto Sans KR" pitchFamily="34" charset="-122"/>
                          <a:cs typeface="Noto Sans KR" pitchFamily="34" charset="-120"/>
                        </a:rPr>
                        <a:t>공종</a:t>
                      </a:r>
                      <a:endParaRPr lang="en-US" sz="1600" dirty="0">
                        <a:latin typeface="Noto Sans KR" charset="0"/>
                        <a:ea typeface="Noto Sans KR" charset="0"/>
                        <a:cs typeface="Noto Sans KR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3E5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Noto Sans KR" pitchFamily="34" charset="0"/>
                          <a:ea typeface="Noto Sans KR" pitchFamily="34" charset="-122"/>
                          <a:cs typeface="Noto Sans KR" pitchFamily="34" charset="-120"/>
                        </a:rPr>
                        <a:t>진행 상태</a:t>
                      </a:r>
                      <a:endParaRPr lang="en-US" sz="1600" dirty="0">
                        <a:latin typeface="Noto Sans KR" charset="0"/>
                        <a:ea typeface="Noto Sans KR" charset="0"/>
                        <a:cs typeface="Noto Sans KR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3E5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Noto Sans KR" pitchFamily="34" charset="0"/>
                          <a:ea typeface="Noto Sans KR" pitchFamily="34" charset="-122"/>
                          <a:cs typeface="Noto Sans KR" pitchFamily="34" charset="-120"/>
                        </a:rPr>
                        <a:t>비고</a:t>
                      </a:r>
                      <a:endParaRPr lang="en-US" sz="1600" dirty="0">
                        <a:latin typeface="Noto Sans KR" charset="0"/>
                        <a:ea typeface="Noto Sans KR" charset="0"/>
                        <a:cs typeface="Noto Sans KR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3E50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Noto Sans KR" pitchFamily="34" charset="0"/>
                          <a:ea typeface="Noto Sans KR" pitchFamily="34" charset="-122"/>
                          <a:cs typeface="Noto Sans KR" pitchFamily="34" charset="-120"/>
                        </a:rPr>
                        <a:t>골조 공사</a:t>
                      </a:r>
                      <a:endParaRPr lang="en-US" sz="1600" dirty="0">
                        <a:latin typeface="Noto Sans KR" charset="0"/>
                        <a:ea typeface="Noto Sans KR" charset="0"/>
                        <a:cs typeface="Noto Sans KR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Noto Sans KR" pitchFamily="34" charset="0"/>
                          <a:ea typeface="Noto Sans KR" pitchFamily="34" charset="-122"/>
                          <a:cs typeface="Noto Sans KR" pitchFamily="34" charset="-120"/>
                        </a:rPr>
                        <a:t>지상 14층 완료</a:t>
                      </a:r>
                      <a:endParaRPr lang="en-US" sz="1600" dirty="0">
                        <a:latin typeface="Noto Sans KR" charset="0"/>
                        <a:ea typeface="Noto Sans KR" charset="0"/>
                        <a:cs typeface="Noto Sans KR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Noto Sans KR" pitchFamily="34" charset="0"/>
                          <a:ea typeface="Noto Sans KR" pitchFamily="34" charset="-122"/>
                          <a:cs typeface="Noto Sans KR" pitchFamily="34" charset="-120"/>
                        </a:rPr>
                        <a:t>계획(16층) 대비 2개층 지연</a:t>
                      </a:r>
                      <a:endParaRPr lang="en-US" sz="1600" dirty="0">
                        <a:latin typeface="Noto Sans KR" charset="0"/>
                        <a:ea typeface="Noto Sans KR" charset="0"/>
                        <a:cs typeface="Noto Sans KR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Noto Sans KR" pitchFamily="34" charset="0"/>
                          <a:ea typeface="Noto Sans KR" pitchFamily="34" charset="-122"/>
                          <a:cs typeface="Noto Sans KR" pitchFamily="34" charset="-120"/>
                        </a:rPr>
                        <a:t>외장 공사</a:t>
                      </a:r>
                      <a:endParaRPr lang="en-US" sz="1600" dirty="0">
                        <a:latin typeface="Noto Sans KR" charset="0"/>
                        <a:ea typeface="Noto Sans KR" charset="0"/>
                        <a:cs typeface="Noto Sans KR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Noto Sans KR" pitchFamily="34" charset="0"/>
                          <a:ea typeface="Noto Sans KR" pitchFamily="34" charset="-122"/>
                          <a:cs typeface="Noto Sans KR" pitchFamily="34" charset="-120"/>
                        </a:rPr>
                        <a:t>커튼월 착수</a:t>
                      </a:r>
                      <a:endParaRPr lang="en-US" sz="1600" dirty="0">
                        <a:latin typeface="Noto Sans KR" charset="0"/>
                        <a:ea typeface="Noto Sans KR" charset="0"/>
                        <a:cs typeface="Noto Sans KR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Noto Sans KR" pitchFamily="34" charset="0"/>
                          <a:ea typeface="Noto Sans KR" pitchFamily="34" charset="-122"/>
                          <a:cs typeface="Noto Sans KR" pitchFamily="34" charset="-120"/>
                        </a:rPr>
                        <a:t>현재 5층까지 설치 진행 중</a:t>
                      </a:r>
                      <a:endParaRPr lang="en-US" sz="1600" dirty="0">
                        <a:latin typeface="Noto Sans KR" charset="0"/>
                        <a:ea typeface="Noto Sans KR" charset="0"/>
                        <a:cs typeface="Noto Sans KR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Noto Sans KR" pitchFamily="34" charset="0"/>
                          <a:ea typeface="Noto Sans KR" pitchFamily="34" charset="-122"/>
                          <a:cs typeface="Noto Sans KR" pitchFamily="34" charset="-120"/>
                        </a:rPr>
                        <a:t>설비 공사</a:t>
                      </a:r>
                      <a:endParaRPr lang="en-US" sz="1600" dirty="0">
                        <a:latin typeface="Noto Sans KR" charset="0"/>
                        <a:ea typeface="Noto Sans KR" charset="0"/>
                        <a:cs typeface="Noto Sans KR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Noto Sans KR" pitchFamily="34" charset="0"/>
                          <a:ea typeface="Noto Sans KR" pitchFamily="34" charset="-122"/>
                          <a:cs typeface="Noto Sans KR" pitchFamily="34" charset="-120"/>
                        </a:rPr>
                        <a:t>지하층 완료</a:t>
                      </a:r>
                      <a:endParaRPr lang="en-US" sz="1600" dirty="0">
                        <a:latin typeface="Noto Sans KR" charset="0"/>
                        <a:ea typeface="Noto Sans KR" charset="0"/>
                        <a:cs typeface="Noto Sans KR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Noto Sans KR" pitchFamily="34" charset="0"/>
                          <a:ea typeface="Noto Sans KR" pitchFamily="34" charset="-122"/>
                          <a:cs typeface="Noto Sans KR" pitchFamily="34" charset="-120"/>
                        </a:rPr>
                        <a:t>배관 및 기본 설비 완료</a:t>
                      </a:r>
                      <a:endParaRPr lang="en-US" sz="1600" dirty="0">
                        <a:latin typeface="Noto Sans KR" charset="0"/>
                        <a:ea typeface="Noto Sans KR" charset="0"/>
                        <a:cs typeface="Noto Sans KR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Noto Sans KR" pitchFamily="34" charset="0"/>
                          <a:ea typeface="Noto Sans KR" pitchFamily="34" charset="-122"/>
                          <a:cs typeface="Noto Sans KR" pitchFamily="34" charset="-120"/>
                        </a:rPr>
                        <a:t>전기 공사</a:t>
                      </a:r>
                      <a:endParaRPr lang="en-US" sz="1600" dirty="0">
                        <a:latin typeface="Noto Sans KR" charset="0"/>
                        <a:ea typeface="Noto Sans KR" charset="0"/>
                        <a:cs typeface="Noto Sans KR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Noto Sans KR" pitchFamily="34" charset="0"/>
                          <a:ea typeface="Noto Sans KR" pitchFamily="34" charset="-122"/>
                          <a:cs typeface="Noto Sans KR" pitchFamily="34" charset="-120"/>
                        </a:rPr>
                        <a:t>간선 공사 60%</a:t>
                      </a:r>
                      <a:endParaRPr lang="en-US" sz="1600" dirty="0">
                        <a:latin typeface="Noto Sans KR" charset="0"/>
                        <a:ea typeface="Noto Sans KR" charset="0"/>
                        <a:cs typeface="Noto Sans KR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Noto Sans KR" pitchFamily="34" charset="0"/>
                          <a:ea typeface="Noto Sans KR" pitchFamily="34" charset="-122"/>
                          <a:cs typeface="Noto Sans KR" pitchFamily="34" charset="-120"/>
                        </a:rPr>
                        <a:t>공정률 정상 추진 중</a:t>
                      </a:r>
                      <a:endParaRPr lang="en-US" sz="1600" dirty="0">
                        <a:latin typeface="Noto Sans KR" charset="0"/>
                        <a:ea typeface="Noto Sans KR" charset="0"/>
                        <a:cs typeface="Noto Sans KR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2C3E5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공정 지연 원인 분석</a:t>
            </a:r>
            <a:endParaRPr lang="en-US" sz="28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828800"/>
          <a:ext cx="8229600" cy="914400"/>
        </p:xfrm>
        <a:graphic>
          <a:graphicData uri="http://schemas.openxmlformats.org/drawingml/2006/table">
            <a:tbl>
              <a:tblPr/>
              <a:tblGrid>
                <a:gridCol w="2743200"/>
                <a:gridCol w="2743200"/>
                <a:gridCol w="274320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Noto Sans KR" pitchFamily="34" charset="0"/>
                          <a:ea typeface="Noto Sans KR" pitchFamily="34" charset="-122"/>
                          <a:cs typeface="Noto Sans KR" pitchFamily="34" charset="-120"/>
                        </a:rPr>
                        <a:t>원인 항목</a:t>
                      </a:r>
                      <a:endParaRPr lang="en-US" sz="1600" dirty="0">
                        <a:latin typeface="Noto Sans KR" charset="0"/>
                        <a:ea typeface="Noto Sans KR" charset="0"/>
                        <a:cs typeface="Noto Sans KR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3E5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Noto Sans KR" pitchFamily="34" charset="0"/>
                          <a:ea typeface="Noto Sans KR" pitchFamily="34" charset="-122"/>
                          <a:cs typeface="Noto Sans KR" pitchFamily="34" charset="-120"/>
                        </a:rPr>
                        <a:t>영향 일수</a:t>
                      </a:r>
                      <a:endParaRPr lang="en-US" sz="1600" dirty="0">
                        <a:latin typeface="Noto Sans KR" charset="0"/>
                        <a:ea typeface="Noto Sans KR" charset="0"/>
                        <a:cs typeface="Noto Sans KR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3E5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Noto Sans KR" pitchFamily="34" charset="0"/>
                          <a:ea typeface="Noto Sans KR" pitchFamily="34" charset="-122"/>
                          <a:cs typeface="Noto Sans KR" pitchFamily="34" charset="-120"/>
                        </a:rPr>
                        <a:t>상세 내용</a:t>
                      </a:r>
                      <a:endParaRPr lang="en-US" sz="1600" dirty="0">
                        <a:latin typeface="Noto Sans KR" charset="0"/>
                        <a:ea typeface="Noto Sans KR" charset="0"/>
                        <a:cs typeface="Noto Sans KR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3E50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Noto Sans KR" pitchFamily="34" charset="0"/>
                          <a:ea typeface="Noto Sans KR" pitchFamily="34" charset="-122"/>
                          <a:cs typeface="Noto Sans KR" pitchFamily="34" charset="-120"/>
                        </a:rPr>
                        <a:t>8월 집중호우</a:t>
                      </a:r>
                      <a:endParaRPr lang="en-US" sz="1600" dirty="0">
                        <a:latin typeface="Noto Sans KR" charset="0"/>
                        <a:ea typeface="Noto Sans KR" charset="0"/>
                        <a:cs typeface="Noto Sans KR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Noto Sans KR" pitchFamily="34" charset="0"/>
                          <a:ea typeface="Noto Sans KR" pitchFamily="34" charset="-122"/>
                          <a:cs typeface="Noto Sans KR" pitchFamily="34" charset="-120"/>
                        </a:rPr>
                        <a:t>6일</a:t>
                      </a:r>
                      <a:endParaRPr lang="en-US" sz="1600" dirty="0">
                        <a:latin typeface="Noto Sans KR" charset="0"/>
                        <a:ea typeface="Noto Sans KR" charset="0"/>
                        <a:cs typeface="Noto Sans KR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Noto Sans KR" pitchFamily="34" charset="0"/>
                          <a:ea typeface="Noto Sans KR" pitchFamily="34" charset="-122"/>
                          <a:cs typeface="Noto Sans KR" pitchFamily="34" charset="-120"/>
                        </a:rPr>
                        <a:t>폭우로 인한 외부 작업 전면 중지</a:t>
                      </a:r>
                      <a:endParaRPr lang="en-US" sz="1600" dirty="0">
                        <a:latin typeface="Noto Sans KR" charset="0"/>
                        <a:ea typeface="Noto Sans KR" charset="0"/>
                        <a:cs typeface="Noto Sans KR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Noto Sans KR" pitchFamily="34" charset="0"/>
                          <a:ea typeface="Noto Sans KR" pitchFamily="34" charset="-122"/>
                          <a:cs typeface="Noto Sans KR" pitchFamily="34" charset="-120"/>
                        </a:rPr>
                        <a:t>철근 수급 지연</a:t>
                      </a:r>
                      <a:endParaRPr lang="en-US" sz="1600" dirty="0">
                        <a:latin typeface="Noto Sans KR" charset="0"/>
                        <a:ea typeface="Noto Sans KR" charset="0"/>
                        <a:cs typeface="Noto Sans KR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Noto Sans KR" pitchFamily="34" charset="0"/>
                          <a:ea typeface="Noto Sans KR" pitchFamily="34" charset="-122"/>
                          <a:cs typeface="Noto Sans KR" pitchFamily="34" charset="-120"/>
                        </a:rPr>
                        <a:t>4일</a:t>
                      </a:r>
                      <a:endParaRPr lang="en-US" sz="1600" dirty="0">
                        <a:latin typeface="Noto Sans KR" charset="0"/>
                        <a:ea typeface="Noto Sans KR" charset="0"/>
                        <a:cs typeface="Noto Sans KR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Noto Sans KR" pitchFamily="34" charset="0"/>
                          <a:ea typeface="Noto Sans KR" pitchFamily="34" charset="-122"/>
                          <a:cs typeface="Noto Sans KR" pitchFamily="34" charset="-120"/>
                        </a:rPr>
                        <a:t>공급사 물류 차질로 인한 반입 지연</a:t>
                      </a:r>
                      <a:endParaRPr lang="en-US" sz="1600" dirty="0">
                        <a:latin typeface="Noto Sans KR" charset="0"/>
                        <a:ea typeface="Noto Sans KR" charset="0"/>
                        <a:cs typeface="Noto Sans KR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Noto Sans KR" pitchFamily="34" charset="0"/>
                          <a:ea typeface="Noto Sans KR" pitchFamily="34" charset="-122"/>
                          <a:cs typeface="Noto Sans KR" pitchFamily="34" charset="-120"/>
                        </a:rPr>
                        <a:t>타워크레인 점검</a:t>
                      </a:r>
                      <a:endParaRPr lang="en-US" sz="1600" dirty="0">
                        <a:latin typeface="Noto Sans KR" charset="0"/>
                        <a:ea typeface="Noto Sans KR" charset="0"/>
                        <a:cs typeface="Noto Sans KR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Noto Sans KR" pitchFamily="34" charset="0"/>
                          <a:ea typeface="Noto Sans KR" pitchFamily="34" charset="-122"/>
                          <a:cs typeface="Noto Sans KR" pitchFamily="34" charset="-120"/>
                        </a:rPr>
                        <a:t>2일</a:t>
                      </a:r>
                      <a:endParaRPr lang="en-US" sz="1600" dirty="0">
                        <a:latin typeface="Noto Sans KR" charset="0"/>
                        <a:ea typeface="Noto Sans KR" charset="0"/>
                        <a:cs typeface="Noto Sans KR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Noto Sans KR" pitchFamily="34" charset="0"/>
                          <a:ea typeface="Noto Sans KR" pitchFamily="34" charset="-122"/>
                          <a:cs typeface="Noto Sans KR" pitchFamily="34" charset="-120"/>
                        </a:rPr>
                        <a:t>법정 정기점검으로 인한 운행 중단</a:t>
                      </a:r>
                      <a:endParaRPr lang="en-US" sz="1600" dirty="0">
                        <a:latin typeface="Noto Sans KR" charset="0"/>
                        <a:ea typeface="Noto Sans KR" charset="0"/>
                        <a:cs typeface="Noto Sans KR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2C3E5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공정 만회 대책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57200" y="137160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3498D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11월 말까지 계획 공정률 회복 목표</a:t>
            </a:r>
            <a:endParaRPr lang="en-US" sz="18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2011680"/>
          <a:ext cx="8229600" cy="914400"/>
        </p:xfrm>
        <a:graphic>
          <a:graphicData uri="http://schemas.openxmlformats.org/drawingml/2006/table">
            <a:tbl>
              <a:tblPr/>
              <a:tblGrid>
                <a:gridCol w="4114800"/>
                <a:gridCol w="411480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Noto Sans KR" pitchFamily="34" charset="0"/>
                          <a:ea typeface="Noto Sans KR" pitchFamily="34" charset="-122"/>
                          <a:cs typeface="Noto Sans KR" pitchFamily="34" charset="-120"/>
                        </a:rPr>
                        <a:t>구분</a:t>
                      </a:r>
                      <a:endParaRPr lang="en-US" sz="1600" dirty="0">
                        <a:latin typeface="Noto Sans KR" charset="0"/>
                        <a:ea typeface="Noto Sans KR" charset="0"/>
                        <a:cs typeface="Noto Sans KR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98D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Noto Sans KR" pitchFamily="34" charset="0"/>
                          <a:ea typeface="Noto Sans KR" pitchFamily="34" charset="-122"/>
                          <a:cs typeface="Noto Sans KR" pitchFamily="34" charset="-120"/>
                        </a:rPr>
                        <a:t>실행 계획</a:t>
                      </a:r>
                      <a:endParaRPr lang="en-US" sz="1600" dirty="0">
                        <a:latin typeface="Noto Sans KR" charset="0"/>
                        <a:ea typeface="Noto Sans KR" charset="0"/>
                        <a:cs typeface="Noto Sans KR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98D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Noto Sans KR" pitchFamily="34" charset="0"/>
                          <a:ea typeface="Noto Sans KR" pitchFamily="34" charset="-122"/>
                          <a:cs typeface="Noto Sans KR" pitchFamily="34" charset="-120"/>
                        </a:rPr>
                        <a:t>골조 공사</a:t>
                      </a:r>
                      <a:endParaRPr lang="en-US" sz="1600" dirty="0">
                        <a:latin typeface="Noto Sans KR" charset="0"/>
                        <a:ea typeface="Noto Sans KR" charset="0"/>
                        <a:cs typeface="Noto Sans KR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Noto Sans KR" pitchFamily="34" charset="0"/>
                          <a:ea typeface="Noto Sans KR" pitchFamily="34" charset="-122"/>
                          <a:cs typeface="Noto Sans KR" pitchFamily="34" charset="-120"/>
                        </a:rPr>
                        <a:t>10월부터 2개 조 운영 (투입 인원 확대)</a:t>
                      </a:r>
                      <a:endParaRPr lang="en-US" sz="1600" dirty="0">
                        <a:latin typeface="Noto Sans KR" charset="0"/>
                        <a:ea typeface="Noto Sans KR" charset="0"/>
                        <a:cs typeface="Noto Sans KR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Noto Sans KR" pitchFamily="34" charset="0"/>
                          <a:ea typeface="Noto Sans KR" pitchFamily="34" charset="-122"/>
                          <a:cs typeface="Noto Sans KR" pitchFamily="34" charset="-120"/>
                        </a:rPr>
                        <a:t>작업 시간</a:t>
                      </a:r>
                      <a:endParaRPr lang="en-US" sz="1600" dirty="0">
                        <a:latin typeface="Noto Sans KR" charset="0"/>
                        <a:ea typeface="Noto Sans KR" charset="0"/>
                        <a:cs typeface="Noto Sans KR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Noto Sans KR" pitchFamily="34" charset="0"/>
                          <a:ea typeface="Noto Sans KR" pitchFamily="34" charset="-122"/>
                          <a:cs typeface="Noto Sans KR" pitchFamily="34" charset="-120"/>
                        </a:rPr>
                        <a:t>주말 특별 작업 실시 (총 4회)</a:t>
                      </a:r>
                      <a:endParaRPr lang="en-US" sz="1600" dirty="0">
                        <a:latin typeface="Noto Sans KR" charset="0"/>
                        <a:ea typeface="Noto Sans KR" charset="0"/>
                        <a:cs typeface="Noto Sans KR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Noto Sans KR" pitchFamily="34" charset="0"/>
                          <a:ea typeface="Noto Sans KR" pitchFamily="34" charset="-122"/>
                          <a:cs typeface="Noto Sans KR" pitchFamily="34" charset="-120"/>
                        </a:rPr>
                        <a:t>외장 공사</a:t>
                      </a:r>
                      <a:endParaRPr lang="en-US" sz="1600" dirty="0">
                        <a:latin typeface="Noto Sans KR" charset="0"/>
                        <a:ea typeface="Noto Sans KR" charset="0"/>
                        <a:cs typeface="Noto Sans KR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Noto Sans KR" pitchFamily="34" charset="0"/>
                          <a:ea typeface="Noto Sans KR" pitchFamily="34" charset="-122"/>
                          <a:cs typeface="Noto Sans KR" pitchFamily="34" charset="-120"/>
                        </a:rPr>
                        <a:t>커튼월 협력사 투입 인원 30% 증원</a:t>
                      </a:r>
                      <a:endParaRPr lang="en-US" sz="1600" dirty="0">
                        <a:latin typeface="Noto Sans KR" charset="0"/>
                        <a:ea typeface="Noto Sans KR" charset="0"/>
                        <a:cs typeface="Noto Sans KR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Noto Sans KR" pitchFamily="34" charset="0"/>
                          <a:ea typeface="Noto Sans KR" pitchFamily="34" charset="-122"/>
                          <a:cs typeface="Noto Sans KR" pitchFamily="34" charset="-120"/>
                        </a:rPr>
                        <a:t>목표 시점</a:t>
                      </a:r>
                      <a:endParaRPr lang="en-US" sz="1600" dirty="0">
                        <a:latin typeface="Noto Sans KR" charset="0"/>
                        <a:ea typeface="Noto Sans KR" charset="0"/>
                        <a:cs typeface="Noto Sans KR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Noto Sans KR" pitchFamily="34" charset="0"/>
                          <a:ea typeface="Noto Sans KR" pitchFamily="34" charset="-122"/>
                          <a:cs typeface="Noto Sans KR" pitchFamily="34" charset="-120"/>
                        </a:rPr>
                        <a:t>11월 말 계획 공정률 100% 달성</a:t>
                      </a:r>
                      <a:endParaRPr lang="en-US" sz="1600" dirty="0">
                        <a:latin typeface="Noto Sans KR" charset="0"/>
                        <a:ea typeface="Noto Sans KR" charset="0"/>
                        <a:cs typeface="Noto Sans KR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2C3E5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안전 관리 현황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57200" y="137160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C3E5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3분기 무재해 92일 달성</a:t>
            </a:r>
            <a:endParaRPr lang="en-US" sz="20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920240"/>
          <a:ext cx="3657600" cy="914400"/>
        </p:xfrm>
        <a:graphic>
          <a:graphicData uri="http://schemas.openxmlformats.org/drawingml/2006/table">
            <a:tbl>
              <a:tblPr/>
              <a:tblGrid>
                <a:gridCol w="1828800"/>
                <a:gridCol w="182880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Noto Sans KR" pitchFamily="34" charset="0"/>
                          <a:ea typeface="Noto Sans KR" pitchFamily="34" charset="-122"/>
                          <a:cs typeface="Noto Sans KR" pitchFamily="34" charset="-120"/>
                        </a:rPr>
                        <a:t>안전교육 이수율</a:t>
                      </a:r>
                      <a:endParaRPr lang="en-US" sz="1600" dirty="0">
                        <a:latin typeface="Noto Sans KR" charset="0"/>
                        <a:ea typeface="Noto Sans KR" charset="0"/>
                        <a:cs typeface="Noto Sans KR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Noto Sans KR" pitchFamily="34" charset="0"/>
                          <a:ea typeface="Noto Sans KR" pitchFamily="34" charset="-122"/>
                          <a:cs typeface="Noto Sans KR" pitchFamily="34" charset="-120"/>
                        </a:rPr>
                        <a:t>98%</a:t>
                      </a:r>
                      <a:endParaRPr lang="en-US" sz="1600" dirty="0">
                        <a:latin typeface="Noto Sans KR" charset="0"/>
                        <a:ea typeface="Noto Sans KR" charset="0"/>
                        <a:cs typeface="Noto Sans KR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Noto Sans KR" pitchFamily="34" charset="0"/>
                          <a:ea typeface="Noto Sans KR" pitchFamily="34" charset="-122"/>
                          <a:cs typeface="Noto Sans KR" pitchFamily="34" charset="-120"/>
                        </a:rPr>
                        <a:t>위험성평가 조치</a:t>
                      </a:r>
                      <a:endParaRPr lang="en-US" sz="1600" dirty="0">
                        <a:latin typeface="Noto Sans KR" charset="0"/>
                        <a:ea typeface="Noto Sans KR" charset="0"/>
                        <a:cs typeface="Noto Sans KR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Noto Sans KR" pitchFamily="34" charset="0"/>
                          <a:ea typeface="Noto Sans KR" pitchFamily="34" charset="-122"/>
                          <a:cs typeface="Noto Sans KR" pitchFamily="34" charset="-120"/>
                        </a:rPr>
                        <a:t>21건 완료</a:t>
                      </a:r>
                      <a:endParaRPr lang="en-US" sz="1600" dirty="0">
                        <a:latin typeface="Noto Sans KR" charset="0"/>
                        <a:ea typeface="Noto Sans KR" charset="0"/>
                        <a:cs typeface="Noto Sans KR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4754880" y="192024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아차사고 분석 (총 14건)</a:t>
            </a:r>
            <a:endParaRPr lang="en-US" sz="1600" dirty="0"/>
          </a:p>
        </p:txBody>
      </p:sp>
      <p:graphicFrame>
        <p:nvGraphicFramePr>
          <p:cNvPr id="15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754880" y="2286000"/>
          <a:ext cx="3657600" cy="914400"/>
        </p:xfrm>
        <a:graphic>
          <a:graphicData uri="http://schemas.openxmlformats.org/drawingml/2006/table">
            <a:tbl>
              <a:tblPr/>
              <a:tblGrid>
                <a:gridCol w="1828800"/>
                <a:gridCol w="182880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Noto Sans KR" pitchFamily="34" charset="0"/>
                          <a:ea typeface="Noto Sans KR" pitchFamily="34" charset="-122"/>
                          <a:cs typeface="Noto Sans KR" pitchFamily="34" charset="-120"/>
                        </a:rPr>
                        <a:t>추락</a:t>
                      </a:r>
                      <a:endParaRPr lang="en-US" sz="1400" dirty="0">
                        <a:latin typeface="Noto Sans KR" charset="0"/>
                        <a:ea typeface="Noto Sans KR" charset="0"/>
                        <a:cs typeface="Noto Sans KR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Noto Sans KR" pitchFamily="34" charset="0"/>
                          <a:ea typeface="Noto Sans KR" pitchFamily="34" charset="-122"/>
                          <a:cs typeface="Noto Sans KR" pitchFamily="34" charset="-120"/>
                        </a:rPr>
                        <a:t>5건</a:t>
                      </a:r>
                      <a:endParaRPr lang="en-US" sz="1400" dirty="0">
                        <a:latin typeface="Noto Sans KR" charset="0"/>
                        <a:ea typeface="Noto Sans KR" charset="0"/>
                        <a:cs typeface="Noto Sans KR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Noto Sans KR" pitchFamily="34" charset="0"/>
                          <a:ea typeface="Noto Sans KR" pitchFamily="34" charset="-122"/>
                          <a:cs typeface="Noto Sans KR" pitchFamily="34" charset="-120"/>
                        </a:rPr>
                        <a:t>낙하물</a:t>
                      </a:r>
                      <a:endParaRPr lang="en-US" sz="1400" dirty="0">
                        <a:latin typeface="Noto Sans KR" charset="0"/>
                        <a:ea typeface="Noto Sans KR" charset="0"/>
                        <a:cs typeface="Noto Sans KR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Noto Sans KR" pitchFamily="34" charset="0"/>
                          <a:ea typeface="Noto Sans KR" pitchFamily="34" charset="-122"/>
                          <a:cs typeface="Noto Sans KR" pitchFamily="34" charset="-120"/>
                        </a:rPr>
                        <a:t>4건</a:t>
                      </a:r>
                      <a:endParaRPr lang="en-US" sz="1400" dirty="0">
                        <a:latin typeface="Noto Sans KR" charset="0"/>
                        <a:ea typeface="Noto Sans KR" charset="0"/>
                        <a:cs typeface="Noto Sans KR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Noto Sans KR" pitchFamily="34" charset="0"/>
                          <a:ea typeface="Noto Sans KR" pitchFamily="34" charset="-122"/>
                          <a:cs typeface="Noto Sans KR" pitchFamily="34" charset="-120"/>
                        </a:rPr>
                        <a:t>전도</a:t>
                      </a:r>
                      <a:endParaRPr lang="en-US" sz="1400" dirty="0">
                        <a:latin typeface="Noto Sans KR" charset="0"/>
                        <a:ea typeface="Noto Sans KR" charset="0"/>
                        <a:cs typeface="Noto Sans KR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Noto Sans KR" pitchFamily="34" charset="0"/>
                          <a:ea typeface="Noto Sans KR" pitchFamily="34" charset="-122"/>
                          <a:cs typeface="Noto Sans KR" pitchFamily="34" charset="-120"/>
                        </a:rPr>
                        <a:t>3건</a:t>
                      </a:r>
                      <a:endParaRPr lang="en-US" sz="1400" dirty="0">
                        <a:latin typeface="Noto Sans KR" charset="0"/>
                        <a:ea typeface="Noto Sans KR" charset="0"/>
                        <a:cs typeface="Noto Sans KR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Noto Sans KR" pitchFamily="34" charset="0"/>
                          <a:ea typeface="Noto Sans KR" pitchFamily="34" charset="-122"/>
                          <a:cs typeface="Noto Sans KR" pitchFamily="34" charset="-120"/>
                        </a:rPr>
                        <a:t>기타</a:t>
                      </a:r>
                      <a:endParaRPr lang="en-US" sz="1400" dirty="0">
                        <a:latin typeface="Noto Sans KR" charset="0"/>
                        <a:ea typeface="Noto Sans KR" charset="0"/>
                        <a:cs typeface="Noto Sans KR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Noto Sans KR" pitchFamily="34" charset="0"/>
                          <a:ea typeface="Noto Sans KR" pitchFamily="34" charset="-122"/>
                          <a:cs typeface="Noto Sans KR" pitchFamily="34" charset="-120"/>
                        </a:rPr>
                        <a:t>2건</a:t>
                      </a:r>
                      <a:endParaRPr lang="en-US" sz="1400" dirty="0">
                        <a:latin typeface="Noto Sans KR" charset="0"/>
                        <a:ea typeface="Noto Sans KR" charset="0"/>
                        <a:cs typeface="Noto Sans KR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2C3E5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원가 집행 현황</a:t>
            </a:r>
            <a:endParaRPr lang="en-US" sz="28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645920"/>
          <a:ext cx="5486400" cy="914400"/>
        </p:xfrm>
        <a:graphic>
          <a:graphicData uri="http://schemas.openxmlformats.org/drawingml/2006/table">
            <a:tbl>
              <a:tblPr/>
              <a:tblGrid>
                <a:gridCol w="1828800"/>
                <a:gridCol w="1828800"/>
                <a:gridCol w="182880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Noto Sans KR" pitchFamily="34" charset="0"/>
                          <a:ea typeface="Noto Sans KR" pitchFamily="34" charset="-122"/>
                          <a:cs typeface="Noto Sans KR" pitchFamily="34" charset="-120"/>
                        </a:rPr>
                        <a:t>항목</a:t>
                      </a:r>
                      <a:endParaRPr lang="en-US" sz="1600" dirty="0">
                        <a:latin typeface="Noto Sans KR" charset="0"/>
                        <a:ea typeface="Noto Sans KR" charset="0"/>
                        <a:cs typeface="Noto Sans KR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3E5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Noto Sans KR" pitchFamily="34" charset="0"/>
                          <a:ea typeface="Noto Sans KR" pitchFamily="34" charset="-122"/>
                          <a:cs typeface="Noto Sans KR" pitchFamily="34" charset="-120"/>
                        </a:rPr>
                        <a:t>금액 (억 원)</a:t>
                      </a:r>
                      <a:endParaRPr lang="en-US" sz="1600" dirty="0">
                        <a:latin typeface="Noto Sans KR" charset="0"/>
                        <a:ea typeface="Noto Sans KR" charset="0"/>
                        <a:cs typeface="Noto Sans KR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3E5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Noto Sans KR" pitchFamily="34" charset="0"/>
                          <a:ea typeface="Noto Sans KR" pitchFamily="34" charset="-122"/>
                          <a:cs typeface="Noto Sans KR" pitchFamily="34" charset="-120"/>
                        </a:rPr>
                        <a:t>비율 (%)</a:t>
                      </a:r>
                      <a:endParaRPr lang="en-US" sz="1600" dirty="0">
                        <a:latin typeface="Noto Sans KR" charset="0"/>
                        <a:ea typeface="Noto Sans KR" charset="0"/>
                        <a:cs typeface="Noto Sans KR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3E50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Noto Sans KR" pitchFamily="34" charset="0"/>
                          <a:ea typeface="Noto Sans KR" pitchFamily="34" charset="-122"/>
                          <a:cs typeface="Noto Sans KR" pitchFamily="34" charset="-120"/>
                        </a:rPr>
                        <a:t>실행 예산</a:t>
                      </a:r>
                      <a:endParaRPr lang="en-US" sz="1600" dirty="0">
                        <a:latin typeface="Noto Sans KR" charset="0"/>
                        <a:ea typeface="Noto Sans KR" charset="0"/>
                        <a:cs typeface="Noto Sans KR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Noto Sans KR" pitchFamily="34" charset="0"/>
                          <a:ea typeface="Noto Sans KR" pitchFamily="34" charset="-122"/>
                          <a:cs typeface="Noto Sans KR" pitchFamily="34" charset="-120"/>
                        </a:rPr>
                        <a:t>1,420</a:t>
                      </a:r>
                      <a:endParaRPr lang="en-US" sz="1600" dirty="0">
                        <a:latin typeface="Noto Sans KR" charset="0"/>
                        <a:ea typeface="Noto Sans KR" charset="0"/>
                        <a:cs typeface="Noto Sans KR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Noto Sans KR" pitchFamily="34" charset="0"/>
                          <a:ea typeface="Noto Sans KR" pitchFamily="34" charset="-122"/>
                          <a:cs typeface="Noto Sans KR" pitchFamily="34" charset="-120"/>
                        </a:rPr>
                        <a:t>-</a:t>
                      </a:r>
                      <a:endParaRPr lang="en-US" sz="1600" dirty="0">
                        <a:latin typeface="Noto Sans KR" charset="0"/>
                        <a:ea typeface="Noto Sans KR" charset="0"/>
                        <a:cs typeface="Noto Sans KR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Noto Sans KR" pitchFamily="34" charset="0"/>
                          <a:ea typeface="Noto Sans KR" pitchFamily="34" charset="-122"/>
                          <a:cs typeface="Noto Sans KR" pitchFamily="34" charset="-120"/>
                        </a:rPr>
                        <a:t>3분기 누적 집행</a:t>
                      </a:r>
                      <a:endParaRPr lang="en-US" sz="1600" dirty="0">
                        <a:latin typeface="Noto Sans KR" charset="0"/>
                        <a:ea typeface="Noto Sans KR" charset="0"/>
                        <a:cs typeface="Noto Sans KR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Noto Sans KR" pitchFamily="34" charset="0"/>
                          <a:ea typeface="Noto Sans KR" pitchFamily="34" charset="-122"/>
                          <a:cs typeface="Noto Sans KR" pitchFamily="34" charset="-120"/>
                        </a:rPr>
                        <a:t>690</a:t>
                      </a:r>
                      <a:endParaRPr lang="en-US" sz="1600" dirty="0">
                        <a:latin typeface="Noto Sans KR" charset="0"/>
                        <a:ea typeface="Noto Sans KR" charset="0"/>
                        <a:cs typeface="Noto Sans KR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Noto Sans KR" pitchFamily="34" charset="0"/>
                          <a:ea typeface="Noto Sans KR" pitchFamily="34" charset="-122"/>
                          <a:cs typeface="Noto Sans KR" pitchFamily="34" charset="-120"/>
                        </a:rPr>
                        <a:t>48.6%</a:t>
                      </a:r>
                      <a:endParaRPr lang="en-US" sz="1600" dirty="0">
                        <a:latin typeface="Noto Sans KR" charset="0"/>
                        <a:ea typeface="Noto Sans KR" charset="0"/>
                        <a:cs typeface="Noto Sans KR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457200" y="292608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E74C3C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자재비 상승 예상분 (증액 요청)</a:t>
            </a:r>
            <a:endParaRPr lang="en-US" sz="1600" dirty="0"/>
          </a:p>
        </p:txBody>
      </p:sp>
      <p:graphicFrame>
        <p:nvGraphicFramePr>
          <p:cNvPr id="17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3383280"/>
          <a:ext cx="3657600" cy="914400"/>
        </p:xfrm>
        <a:graphic>
          <a:graphicData uri="http://schemas.openxmlformats.org/drawingml/2006/table">
            <a:tbl>
              <a:tblPr/>
              <a:tblGrid>
                <a:gridCol w="1828800"/>
                <a:gridCol w="182880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Noto Sans KR" pitchFamily="34" charset="0"/>
                          <a:ea typeface="Noto Sans KR" pitchFamily="34" charset="-122"/>
                          <a:cs typeface="Noto Sans KR" pitchFamily="34" charset="-120"/>
                        </a:rPr>
                        <a:t>철근</a:t>
                      </a:r>
                      <a:endParaRPr lang="en-US" sz="1600" dirty="0">
                        <a:latin typeface="Noto Sans KR" charset="0"/>
                        <a:ea typeface="Noto Sans KR" charset="0"/>
                        <a:cs typeface="Noto Sans KR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Noto Sans KR" pitchFamily="34" charset="0"/>
                          <a:ea typeface="Noto Sans KR" pitchFamily="34" charset="-122"/>
                          <a:cs typeface="Noto Sans KR" pitchFamily="34" charset="-120"/>
                        </a:rPr>
                        <a:t>+3.2억 원</a:t>
                      </a:r>
                      <a:endParaRPr lang="en-US" sz="1600" dirty="0">
                        <a:latin typeface="Noto Sans KR" charset="0"/>
                        <a:ea typeface="Noto Sans KR" charset="0"/>
                        <a:cs typeface="Noto Sans KR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Noto Sans KR" pitchFamily="34" charset="0"/>
                          <a:ea typeface="Noto Sans KR" pitchFamily="34" charset="-122"/>
                          <a:cs typeface="Noto Sans KR" pitchFamily="34" charset="-120"/>
                        </a:rPr>
                        <a:t>레미콘</a:t>
                      </a:r>
                      <a:endParaRPr lang="en-US" sz="1600" dirty="0">
                        <a:latin typeface="Noto Sans KR" charset="0"/>
                        <a:ea typeface="Noto Sans KR" charset="0"/>
                        <a:cs typeface="Noto Sans KR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Noto Sans KR" pitchFamily="34" charset="0"/>
                          <a:ea typeface="Noto Sans KR" pitchFamily="34" charset="-122"/>
                          <a:cs typeface="Noto Sans KR" pitchFamily="34" charset="-120"/>
                        </a:rPr>
                        <a:t>+1.8억 원</a:t>
                      </a:r>
                      <a:endParaRPr lang="en-US" sz="1600" dirty="0">
                        <a:latin typeface="Noto Sans KR" charset="0"/>
                        <a:ea typeface="Noto Sans KR" charset="0"/>
                        <a:cs typeface="Noto Sans KR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2C3E5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협력사 운영 현황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57200" y="137160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총 협력사 9개 팀 운영 중</a:t>
            </a:r>
            <a:endParaRPr lang="en-US" sz="18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2011680"/>
          <a:ext cx="8229600" cy="914400"/>
        </p:xfrm>
        <a:graphic>
          <a:graphicData uri="http://schemas.openxmlformats.org/drawingml/2006/table">
            <a:tbl>
              <a:tblPr/>
              <a:tblGrid>
                <a:gridCol w="2743200"/>
                <a:gridCol w="2743200"/>
                <a:gridCol w="274320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Noto Sans KR" pitchFamily="34" charset="0"/>
                          <a:ea typeface="Noto Sans KR" pitchFamily="34" charset="-122"/>
                          <a:cs typeface="Noto Sans KR" pitchFamily="34" charset="-120"/>
                        </a:rPr>
                        <a:t>평가 구분</a:t>
                      </a:r>
                      <a:endParaRPr lang="en-US" sz="1600" dirty="0">
                        <a:latin typeface="Noto Sans KR" charset="0"/>
                        <a:ea typeface="Noto Sans KR" charset="0"/>
                        <a:cs typeface="Noto Sans KR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3E5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Noto Sans KR" pitchFamily="34" charset="0"/>
                          <a:ea typeface="Noto Sans KR" pitchFamily="34" charset="-122"/>
                          <a:cs typeface="Noto Sans KR" pitchFamily="34" charset="-120"/>
                        </a:rPr>
                        <a:t>업체명</a:t>
                      </a:r>
                      <a:endParaRPr lang="en-US" sz="1600" dirty="0">
                        <a:latin typeface="Noto Sans KR" charset="0"/>
                        <a:ea typeface="Noto Sans KR" charset="0"/>
                        <a:cs typeface="Noto Sans KR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3E5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Noto Sans KR" pitchFamily="34" charset="0"/>
                          <a:ea typeface="Noto Sans KR" pitchFamily="34" charset="-122"/>
                          <a:cs typeface="Noto Sans KR" pitchFamily="34" charset="-120"/>
                        </a:rPr>
                        <a:t>특이사항</a:t>
                      </a:r>
                      <a:endParaRPr lang="en-US" sz="1600" dirty="0">
                        <a:latin typeface="Noto Sans KR" charset="0"/>
                        <a:ea typeface="Noto Sans KR" charset="0"/>
                        <a:cs typeface="Noto Sans KR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3E50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Noto Sans KR" pitchFamily="34" charset="0"/>
                          <a:ea typeface="Noto Sans KR" pitchFamily="34" charset="-122"/>
                          <a:cs typeface="Noto Sans KR" pitchFamily="34" charset="-120"/>
                        </a:rPr>
                        <a:t>우수 (상위)</a:t>
                      </a:r>
                      <a:endParaRPr lang="en-US" sz="1600" dirty="0">
                        <a:latin typeface="Noto Sans KR" charset="0"/>
                        <a:ea typeface="Noto Sans KR" charset="0"/>
                        <a:cs typeface="Noto Sans KR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Noto Sans KR" pitchFamily="34" charset="0"/>
                          <a:ea typeface="Noto Sans KR" pitchFamily="34" charset="-122"/>
                          <a:cs typeface="Noto Sans KR" pitchFamily="34" charset="-120"/>
                        </a:rPr>
                        <a:t>신우건설, 대명설비</a:t>
                      </a:r>
                      <a:endParaRPr lang="en-US" sz="1600" dirty="0">
                        <a:latin typeface="Noto Sans KR" charset="0"/>
                        <a:ea typeface="Noto Sans KR" charset="0"/>
                        <a:cs typeface="Noto Sans KR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Noto Sans KR" pitchFamily="34" charset="0"/>
                          <a:ea typeface="Noto Sans KR" pitchFamily="34" charset="-122"/>
                          <a:cs typeface="Noto Sans KR" pitchFamily="34" charset="-120"/>
                        </a:rPr>
                        <a:t>품질 및 공정 준수 우수</a:t>
                      </a:r>
                      <a:endParaRPr lang="en-US" sz="1600" dirty="0">
                        <a:latin typeface="Noto Sans KR" charset="0"/>
                        <a:ea typeface="Noto Sans KR" charset="0"/>
                        <a:cs typeface="Noto Sans KR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Noto Sans KR" pitchFamily="34" charset="0"/>
                          <a:ea typeface="Noto Sans KR" pitchFamily="34" charset="-122"/>
                          <a:cs typeface="Noto Sans KR" pitchFamily="34" charset="-120"/>
                        </a:rPr>
                        <a:t>개선 필요</a:t>
                      </a:r>
                      <a:endParaRPr lang="en-US" sz="1600" dirty="0">
                        <a:latin typeface="Noto Sans KR" charset="0"/>
                        <a:ea typeface="Noto Sans KR" charset="0"/>
                        <a:cs typeface="Noto Sans KR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Noto Sans KR" pitchFamily="34" charset="0"/>
                          <a:ea typeface="Noto Sans KR" pitchFamily="34" charset="-122"/>
                          <a:cs typeface="Noto Sans KR" pitchFamily="34" charset="-120"/>
                        </a:rPr>
                        <a:t>외장 협력사</a:t>
                      </a:r>
                      <a:endParaRPr lang="en-US" sz="1600" dirty="0">
                        <a:latin typeface="Noto Sans KR" charset="0"/>
                        <a:ea typeface="Noto Sans KR" charset="0"/>
                        <a:cs typeface="Noto Sans KR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Noto Sans KR" pitchFamily="34" charset="0"/>
                          <a:ea typeface="Noto Sans KR" pitchFamily="34" charset="-122"/>
                          <a:cs typeface="Noto Sans KR" pitchFamily="34" charset="-120"/>
                        </a:rPr>
                        <a:t>현장 투입 인원 부족</a:t>
                      </a:r>
                      <a:endParaRPr lang="en-US" sz="1600" dirty="0">
                        <a:latin typeface="Noto Sans KR" charset="0"/>
                        <a:ea typeface="Noto Sans KR" charset="0"/>
                        <a:cs typeface="Noto Sans KR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C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2C3E5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4분기 계획 및 요청 사항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57200" y="137160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■ 4분기 핵심 목표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57200" y="1737360"/>
            <a:ext cx="82296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- 골조 공사: 25층 완료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- 외장 공사: 커튼월 15층까지 완료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- 공정률: 70% 달성 목표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640080" y="310896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C3E5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■ 경영진 승인 요청 사항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40080" y="34747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33333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1. 원자재 가격 상승에 따른 철근 단가 조정 승인</a:t>
            </a:r>
            <a:endParaRPr lang="en-US" sz="1600" dirty="0"/>
          </a:p>
          <a:p>
            <a:pPr indent="0" marL="0">
              <a:buNone/>
            </a:pPr>
            <a:r>
              <a:rPr lang="en-US" sz="1600" b="1" dirty="0">
                <a:solidFill>
                  <a:srgbClr val="33333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2. 동절기 보양비 (2.5억 원) 사전 집행 승인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2026-10-22T08:44:25Z</dcterms:created>
  <dcterms:modified xsi:type="dcterms:W3CDTF">2026-10-22T08:44:25Z</dcterms:modified>
</cp:coreProperties>
</file>