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월별 공정 추이 (%)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계획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</c:v>
                </c:pt>
                <c:pt idx="1">
                  <c:v>36</c:v>
                </c:pt>
                <c:pt idx="2">
                  <c:v>41</c:v>
                </c:pt>
                <c:pt idx="3">
                  <c:v>47</c:v>
                </c:pt>
                <c:pt idx="4">
                  <c:v>53</c:v>
                </c:pt>
                <c:pt idx="5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실적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31</c:v>
                </c:pt>
                <c:pt idx="1">
                  <c:v>35</c:v>
                </c:pt>
                <c:pt idx="2">
                  <c:v>39</c:v>
                </c:pt>
                <c:pt idx="3">
                  <c:v>43</c:v>
                </c:pt>
                <c:pt idx="4">
                  <c:v>48</c:v>
                </c:pt>
                <c:pt idx="5">
                  <c:v>54</c:v>
                </c:pt>
              </c:numCache>
            </c:numRef>
          </c:val>
        </c:ser>
        <c:marker val="1"/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crossAx val="222222222"/>
      </c:catAx>
      <c:valAx>
        <c:axId val="222222222"/>
        <c:scaling>
          <c:orientation val="minMax"/>
        </c:scaling>
        <c:delete val="0"/>
        <c:axPos val="l"/>
        <c:crossAx val="111111111"/>
      </c:valAx>
    </c:plotArea>
    <c:legend>
      <c:legendPos val="b"/>
      <c:overlay val="0"/>
    </c:legend>
    <c:plotVisOnly val="1"/>
    <c:dispBlanksAs val="gap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공종별 진행 현황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계획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토공</c:v>
                </c:pt>
                <c:pt idx="1">
                  <c:v>골조</c:v>
                </c:pt>
                <c:pt idx="2">
                  <c:v>외장</c:v>
                </c:pt>
                <c:pt idx="3">
                  <c:v>설비</c:v>
                </c:pt>
                <c:pt idx="4">
                  <c:v>전기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82</c:v>
                </c:pt>
                <c:pt idx="2">
                  <c:v>45</c:v>
                </c:pt>
                <c:pt idx="3">
                  <c:v>35</c:v>
                </c:pt>
                <c:pt idx="4">
                  <c:v>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실적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토공</c:v>
                </c:pt>
                <c:pt idx="1">
                  <c:v>골조</c:v>
                </c:pt>
                <c:pt idx="2">
                  <c:v>외장</c:v>
                </c:pt>
                <c:pt idx="3">
                  <c:v>설비</c:v>
                </c:pt>
                <c:pt idx="4">
                  <c:v>전기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100</c:v>
                </c:pt>
                <c:pt idx="1">
                  <c:v>76</c:v>
                </c:pt>
                <c:pt idx="2">
                  <c:v>38</c:v>
                </c:pt>
                <c:pt idx="3">
                  <c:v>29</c:v>
                </c:pt>
                <c:pt idx="4">
                  <c:v>27</c:v>
                </c:pt>
              </c:numCache>
            </c:numRef>
          </c:val>
        </c:ser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crossAx val="222222222"/>
      </c:catAx>
      <c:valAx>
        <c:axId val="222222222"/>
        <c:scaling>
          <c:orientation val="minMax"/>
        </c:scaling>
        <c:delete val="0"/>
        <c:axPos val="l"/>
        <c:crossAx val="111111111"/>
      </c:valAx>
    </c:plotArea>
    <c:legend>
      <c:legendPos val="b"/>
      <c:overlay val="0"/>
    </c:legend>
    <c:plotVisOnly val="1"/>
    <c:dispBlanksAs val="gap"/>
  </c:chart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9579163-7D2D-4573-9874-2FFB3C5D2C1F}"/>
              </a:ext>
            </a:extLst>
          </p:cNvPr>
          <p:cNvSpPr txBox="1"/>
          <p:nvPr/>
        </p:nvSpPr>
        <p:spPr>
          <a:xfrm>
            <a:off x="914400" y="457200"/>
            <a:ext cx="11277600" cy="1143000"/>
          </a:xfrm>
        </p:spPr>
        <p:txBody>
          <a:bodyPr wrap="square" rtlCol="0">
            <a:spAutoFit/>
          </a:bodyPr>
          <a:lstStyle/>
          <a:p>
            <a:pPr algn="ctr"/>
            <a:r>
              <a:rPr sz="3600" b="1">
                <a:solidFill>
                  <a:srgbClr val="000080"/>
                </a:solidFill>
              </a:rPr>
              <a:t>가람 업무시설 신축 · 2026년 3분기 현장보고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FFC9E4D-47AD-419D-92CD-C04D95A200EE}"/>
              </a:ext>
            </a:extLst>
          </p:cNvPr>
          <p:cNvSpPr txBox="1"/>
          <p:nvPr/>
        </p:nvSpPr>
        <p:spPr>
          <a:xfrm>
            <a:off x="914400" y="1905000"/>
            <a:ext cx="11277600" cy="952500"/>
          </a:xfrm>
        </p:spPr>
        <p:txBody>
          <a:bodyPr wrap="square" rtlCol="0">
            <a:spAutoFit/>
          </a:bodyPr>
          <a:lstStyle/>
          <a:p>
            <a:pPr algn="ctr"/>
            <a:r>
              <a:rPr sz="1800"/>
              <a:t>보고 기준일: 2026-09-30 / 가상 사례 · 검증용 합성 데이터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1C2147F-3BA9-42CD-9243-BBFA32F01FEE}"/>
              </a:ext>
            </a:extLst>
          </p:cNvPr>
          <p:cNvSpPr txBox="1"/>
          <p:nvPr/>
        </p:nvSpPr>
        <p:spPr>
          <a:xfrm>
            <a:off x="914400" y="457200"/>
            <a:ext cx="11277600" cy="762000"/>
          </a:xfrm>
        </p:spPr>
        <p:txBody>
          <a:bodyPr wrap="square" rtlCol="0">
            <a:spAutoFit/>
          </a:bodyPr>
          <a:lstStyle/>
          <a:p>
            <a:pPr algn="l"/>
            <a:r>
              <a:rPr sz="3000" b="1">
                <a:solidFill>
                  <a:srgbClr val="000080"/>
                </a:solidFill>
              </a:rPr>
              <a:t>사업 개요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C294B00-2976-4BEF-998C-B3C780A6896C}"/>
              </a:ext>
            </a:extLst>
          </p:cNvPr>
          <p:cNvSpPr txBox="1"/>
          <p:nvPr/>
        </p:nvSpPr>
        <p:spPr>
          <a:xfrm>
            <a:off x="914400" y="1333500"/>
            <a:ext cx="11277600" cy="3810000"/>
          </a:xfrm>
        </p:spPr>
        <p:txBody>
          <a:bodyPr wrap="square" rtlCol="0">
            <a:spAutoFit/>
          </a:bodyPr>
          <a:lstStyle/>
          <a:p>
            <a:r>
              <a:rPr sz="1800"/>
              <a:t>규모: 지하3층/지상26층, 연면적 42,600제곱미터</a:t>
            </a:r>
          </a:p>
          <a:p>
            <a:r>
              <a:rPr sz="1800"/>
              <a:t>사업비: 920억원</a:t>
            </a:r>
          </a:p>
          <a:p>
            <a:r>
              <a:rPr sz="1800"/>
              <a:t>공사 기간: 2025-03-01 ~ 2027-02-28</a:t>
            </a:r>
          </a:p>
          <a:p>
            <a:r>
              <a:rPr sz="1800"/>
              <a:t/>
            </a:r>
          </a:p>
          <a:p>
            <a:r>
              <a:rPr sz="2000" b="1">
                <a:solidFill>
                  <a:srgbClr val="00BFFF"/>
                </a:solidFill>
              </a:rPr>
              <a:t>9월 공정률: 계획 60%, 실적 54% (차이 6%p)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C0E8B2E-5829-4B81-A966-73B34771C485}"/>
              </a:ext>
            </a:extLst>
          </p:cNvPr>
          <p:cNvSpPr txBox="1"/>
          <p:nvPr/>
        </p:nvSpPr>
        <p:spPr>
          <a:xfrm>
            <a:off x="914400" y="457200"/>
            <a:ext cx="11277600" cy="762000"/>
          </a:xfrm>
        </p:spPr>
        <p:txBody>
          <a:bodyPr wrap="square" rtlCol="0">
            <a:spAutoFit/>
          </a:bodyPr>
          <a:lstStyle/>
          <a:p>
            <a:pPr algn="l"/>
            <a:r>
              <a:rPr sz="3000" b="1">
                <a:solidFill>
                  <a:srgbClr val="000080"/>
                </a:solidFill>
              </a:rPr>
              <a:t>월별 공정 추이</a:t>
            </a:r>
          </a:p>
        </p:txBody>
      </p:sp>
      <p:graphicFrame>
        <p:nvGraphicFramePr>
          <p:cNvPr id="3" name="Chart 3 - 월별 공정 추이 (%)" descr="aislides-chart">
            <a:extLst>
              <a:ext uri="{FF2B5EF4-FFF2-40B4-BE49-F238E27FC236}">
                <a16:creationId xmlns:a16="http://schemas.microsoft.com/office/drawing/2014/main" id="{6142B16F-1F8C-4CD3-AAC7-44E421F9C6C4}"/>
              </a:ext>
            </a:extLst>
          </p:cNvPr>
          <p:cNvGraphicFramePr/>
          <p:nvPr/>
        </p:nvGraphicFramePr>
        <p:xfrm>
          <a:off x="914400" y="1143000"/>
          <a:ext cx="11277600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6CFEF8C-DF70-472A-9753-D7C6FCBADA80}"/>
              </a:ext>
            </a:extLst>
          </p:cNvPr>
          <p:cNvSpPr txBox="1"/>
          <p:nvPr/>
        </p:nvSpPr>
        <p:spPr>
          <a:xfrm>
            <a:off x="914400" y="457200"/>
            <a:ext cx="11277600" cy="762000"/>
          </a:xfrm>
        </p:spPr>
        <p:txBody>
          <a:bodyPr wrap="square" rtlCol="0">
            <a:spAutoFit/>
          </a:bodyPr>
          <a:lstStyle/>
          <a:p>
            <a:pPr algn="l"/>
            <a:r>
              <a:rPr sz="3000" b="1">
                <a:solidFill>
                  <a:srgbClr val="000080"/>
                </a:solidFill>
              </a:rPr>
              <a:t>공종별 진행 현황</a:t>
            </a:r>
          </a:p>
        </p:txBody>
      </p:sp>
      <p:graphicFrame>
        <p:nvGraphicFramePr>
          <p:cNvPr id="3" name="Chart 3 - 공종별 진행 현황 (%)" descr="aislides-chart">
            <a:extLst>
              <a:ext uri="{FF2B5EF4-FFF2-40B4-BE49-F238E27FC236}">
                <a16:creationId xmlns:a16="http://schemas.microsoft.com/office/drawing/2014/main" id="{042081D0-1701-4FA6-841B-F5260B9AE374}"/>
              </a:ext>
            </a:extLst>
          </p:cNvPr>
          <p:cNvGraphicFramePr/>
          <p:nvPr/>
        </p:nvGraphicFramePr>
        <p:xfrm>
          <a:off x="914400" y="1143000"/>
          <a:ext cx="11277600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46EDDC3-0ECB-43A5-994E-7307D144A81C}"/>
              </a:ext>
            </a:extLst>
          </p:cNvPr>
          <p:cNvSpPr txBox="1"/>
          <p:nvPr/>
        </p:nvSpPr>
        <p:spPr>
          <a:xfrm>
            <a:off x="914400" y="457200"/>
            <a:ext cx="11277600" cy="762000"/>
          </a:xfrm>
        </p:spPr>
        <p:txBody>
          <a:bodyPr wrap="square" rtlCol="0">
            <a:spAutoFit/>
          </a:bodyPr>
          <a:lstStyle/>
          <a:p>
            <a:pPr algn="l"/>
            <a:r>
              <a:rPr sz="3000" b="1">
                <a:solidFill>
                  <a:srgbClr val="000080"/>
                </a:solidFill>
              </a:rPr>
              <a:t>일정 영향 분석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4F6066B-31B2-474C-9B3E-61D71B6EC41F}"/>
              </a:ext>
            </a:extLst>
          </p:cNvPr>
          <p:cNvSpPr txBox="1"/>
          <p:nvPr/>
        </p:nvSpPr>
        <p:spPr>
          <a:xfrm>
            <a:off x="914400" y="1333500"/>
            <a:ext cx="11277600" cy="3810000"/>
          </a:xfrm>
        </p:spPr>
        <p:txBody>
          <a:bodyPr wrap="square" rtlCol="0">
            <a:spAutoFit/>
          </a:bodyPr>
          <a:lstStyle/>
          <a:p>
            <a:r>
              <a:rPr sz="1800"/>
              <a:t>• 우천 작업중지: 6일</a:t>
            </a:r>
          </a:p>
          <a:p>
            <a:r>
              <a:rPr sz="1800"/>
              <a:t>• 철골 납품 지연: 4일</a:t>
            </a:r>
          </a:p>
          <a:p>
            <a:r>
              <a:rPr sz="1800"/>
              <a:t>• 검측 대기: 2일</a:t>
            </a:r>
          </a:p>
          <a:p>
            <a:r>
              <a:rPr sz="1600" i="1"/>
              <a:t>※ 발생 기간 중복 여부 미확인; 단순 합산을 전체 지연으로 확정하지 않음</a:t>
            </a:r>
          </a:p>
          <a:p>
            <a:r>
              <a:rPr sz="1800"/>
              <a:t/>
            </a:r>
          </a:p>
          <a:p>
            <a:r>
              <a:rPr sz="1800" b="1">
                <a:solidFill>
                  <a:srgbClr val="00BFFF"/>
                </a:solidFill>
              </a:rPr>
              <a:t>대책: 배수 보강, 납품 주간 점검, 검측 사전 예약 제안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55853FA-F233-4753-AF64-6B5A543E7458}"/>
              </a:ext>
            </a:extLst>
          </p:cNvPr>
          <p:cNvSpPr txBox="1"/>
          <p:nvPr/>
        </p:nvSpPr>
        <p:spPr>
          <a:xfrm>
            <a:off x="914400" y="457200"/>
            <a:ext cx="11277600" cy="762000"/>
          </a:xfrm>
        </p:spPr>
        <p:txBody>
          <a:bodyPr wrap="square" rtlCol="0">
            <a:spAutoFit/>
          </a:bodyPr>
          <a:lstStyle/>
          <a:p>
            <a:pPr algn="l"/>
            <a:r>
              <a:rPr sz="3000" b="1">
                <a:solidFill>
                  <a:srgbClr val="000080"/>
                </a:solidFill>
              </a:rPr>
              <a:t>4분기 실행 목표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A149426-C47A-4010-9F63-C97F54694C85}"/>
              </a:ext>
            </a:extLst>
          </p:cNvPr>
          <p:cNvSpPr txBox="1"/>
          <p:nvPr/>
        </p:nvSpPr>
        <p:spPr>
          <a:xfrm>
            <a:off x="914400" y="1333500"/>
            <a:ext cx="11277600" cy="3810000"/>
          </a:xfrm>
        </p:spPr>
        <p:txBody>
          <a:bodyPr wrap="square" rtlCol="0">
            <a:spAutoFit/>
          </a:bodyPr>
          <a:lstStyle/>
          <a:p>
            <a:r>
              <a:rPr sz="1800"/>
              <a:t>• 12월 목표 공정률: 73%</a:t>
            </a:r>
          </a:p>
          <a:p>
            <a:r>
              <a:rPr sz="1800"/>
              <a:t>• 골조 공사: 26층 완료 목표</a:t>
            </a:r>
          </a:p>
          <a:p>
            <a:r>
              <a:rPr sz="1800"/>
              <a:t>• 외장 공사: 18층 도달 목표</a:t>
            </a:r>
          </a:p>
          <a:p>
            <a:r>
              <a:rPr sz="1800"/>
              <a:t/>
            </a:r>
          </a:p>
          <a:p>
            <a:r>
              <a:rPr sz="1800" b="1">
                <a:solidFill>
                  <a:srgbClr val="00BFFF"/>
                </a:solidFill>
              </a:rPr>
              <a:t>인력 보강안: 현재 142명 → 제안 160명 (+18명) / 승인 대기</a:t>
            </a:r>
          </a:p>
          <a:p>
            <a:r>
              <a:rPr sz="1600" i="1"/>
              <a:t>※ 목표 달성 및 일정 회복 보장 불가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4C8874A-7B64-4879-93E2-1950FCCC6361}"/>
              </a:ext>
            </a:extLst>
          </p:cNvPr>
          <p:cNvSpPr txBox="1"/>
          <p:nvPr/>
        </p:nvSpPr>
        <p:spPr>
          <a:xfrm>
            <a:off x="914400" y="457200"/>
            <a:ext cx="11277600" cy="762000"/>
          </a:xfrm>
        </p:spPr>
        <p:txBody>
          <a:bodyPr wrap="square" rtlCol="0">
            <a:spAutoFit/>
          </a:bodyPr>
          <a:lstStyle/>
          <a:p>
            <a:pPr algn="l"/>
            <a:r>
              <a:rPr sz="3000" b="1">
                <a:solidFill>
                  <a:srgbClr val="000080"/>
                </a:solidFill>
              </a:rPr>
              <a:t>안전 및 품질 관리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5715874-D648-4F54-AF59-E4E7081D6808}"/>
              </a:ext>
            </a:extLst>
          </p:cNvPr>
          <p:cNvSpPr txBox="1"/>
          <p:nvPr/>
        </p:nvSpPr>
        <p:spPr>
          <a:xfrm>
            <a:off x="914400" y="1333500"/>
            <a:ext cx="11277600" cy="3810000"/>
          </a:xfrm>
        </p:spPr>
        <p:txBody>
          <a:bodyPr wrap="square" rtlCol="0">
            <a:spAutoFit/>
          </a:bodyPr>
          <a:lstStyle/>
          <a:p>
            <a:r>
              <a:rPr sz="1800"/>
              <a:t>• 안전점검: 3분기 12회 / 지적 28건 / 시정 25건 (미완료 3건)</a:t>
            </a:r>
          </a:p>
          <a:p>
            <a:r>
              <a:rPr sz="1800"/>
              <a:t>• 휴업재해: 0건 (보고 기간 내)</a:t>
            </a:r>
          </a:p>
          <a:p>
            <a:r>
              <a:rPr sz="1800"/>
              <a:t>• 품질검측: 61건 중 재검측 4건</a:t>
            </a:r>
          </a:p>
          <a:p>
            <a:r>
              <a:rPr sz="1600" i="1"/>
              <a:t>※ 사고 0건이 향후 안전을 보장하는 것은 아님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BA7D44F-02F3-49D5-9E58-CAC801CA5326}"/>
              </a:ext>
            </a:extLst>
          </p:cNvPr>
          <p:cNvSpPr txBox="1"/>
          <p:nvPr/>
        </p:nvSpPr>
        <p:spPr>
          <a:xfrm>
            <a:off x="914400" y="457200"/>
            <a:ext cx="11277600" cy="762000"/>
          </a:xfrm>
        </p:spPr>
        <p:txBody>
          <a:bodyPr wrap="square" rtlCol="0">
            <a:spAutoFit/>
          </a:bodyPr>
          <a:lstStyle/>
          <a:p>
            <a:pPr algn="l"/>
            <a:r>
              <a:rPr sz="3000" b="1">
                <a:solidFill>
                  <a:srgbClr val="000080"/>
                </a:solidFill>
              </a:rPr>
              <a:t>원가 집행 현황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016004EB-CC98-46EB-B4C6-75BF174C380E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1143000"/>
          <a:ext cx="11277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9200"/>
                <a:gridCol w="3759200"/>
                <a:gridCol w="3759200"/>
              </a:tblGrid>
              <a:tr h="952500">
                <a:tc>
                  <a:txBody>
                    <a:bodyPr/>
                    <a:lstStyle/>
                    <a:p>
                      <a:r>
                        <a:rPr b="1"/>
                        <a:t>항목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계획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실적</a:t>
                      </a:r>
                    </a:p>
                  </a:txBody>
                  <a:tcPr/>
                </a:tc>
              </a:tr>
              <a:tr h="952500">
                <a:tc>
                  <a:txBody>
                    <a:bodyPr/>
                    <a:lstStyle/>
                    <a:p>
                      <a:r>
                        <a:rPr/>
                        <a:t>누계집행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510억원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486억원</a:t>
                      </a:r>
                    </a:p>
                  </a:txBody>
                  <a:tcPr/>
                </a:tc>
              </a:tr>
              <a:tr h="952500">
                <a:tc>
                  <a:txBody>
                    <a:bodyPr/>
                    <a:lstStyle/>
                    <a:p>
                      <a:r>
                        <a:rPr/>
                        <a:t>지급액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472억원</a:t>
                      </a:r>
                    </a:p>
                  </a:txBody>
                  <a:tcPr/>
                </a:tc>
              </a:tr>
              <a:tr h="952500">
                <a:tc>
                  <a:txBody>
                    <a:bodyPr/>
                    <a:lstStyle/>
                    <a:p>
                      <a:r>
                        <a:rPr/>
                        <a:t>증액예상(미승인)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>
                          <a:solidFill>
                            <a:srgbClr val="00BFFF"/>
                          </a:solidFill>
                        </a:rPr>
                        <a:t>14.2억원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00EAD9C-C232-4E50-B03D-2CBFE7ADB7B2}"/>
              </a:ext>
            </a:extLst>
          </p:cNvPr>
          <p:cNvSpPr txBox="1"/>
          <p:nvPr/>
        </p:nvSpPr>
        <p:spPr>
          <a:xfrm>
            <a:off x="914400" y="457200"/>
            <a:ext cx="11277600" cy="762000"/>
          </a:xfrm>
        </p:spPr>
        <p:txBody>
          <a:bodyPr wrap="square" rtlCol="0">
            <a:spAutoFit/>
          </a:bodyPr>
          <a:lstStyle/>
          <a:p>
            <a:pPr algn="l"/>
            <a:r>
              <a:rPr sz="3000" b="1">
                <a:solidFill>
                  <a:srgbClr val="000080"/>
                </a:solidFill>
              </a:rPr>
              <a:t>협력사 및 인력 현황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489ED66-AB93-47E1-A32B-9AC3E49960CA}"/>
              </a:ext>
            </a:extLst>
          </p:cNvPr>
          <p:cNvGraphicFramePr>
            <a:graphicFrameLocks noGrp="1"/>
          </p:cNvGraphicFramePr>
          <p:nvPr/>
        </p:nvGraphicFramePr>
        <p:xfrm>
          <a:off x="1905000" y="1143000"/>
          <a:ext cx="7620000" cy="2857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3810000"/>
              </a:tblGrid>
              <a:tr h="714375">
                <a:tc>
                  <a:txBody>
                    <a:bodyPr/>
                    <a:lstStyle/>
                    <a:p>
                      <a:r>
                        <a:rPr b="1"/>
                        <a:t>상태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개수</a:t>
                      </a:r>
                    </a:p>
                  </a:txBody>
                  <a:tcPr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/>
                        <a:t>양호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3</a:t>
                      </a:r>
                    </a:p>
                  </a:txBody>
                  <a:tcPr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/>
                        <a:t>개선필요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2</a:t>
                      </a:r>
                    </a:p>
                  </a:txBody>
                  <a:tcPr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/>
                        <a:t>미평가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1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B1A09EA-FD64-4508-8A5D-152BC622F7C5}"/>
              </a:ext>
            </a:extLst>
          </p:cNvPr>
          <p:cNvSpPr txBox="1"/>
          <p:nvPr/>
        </p:nvSpPr>
        <p:spPr>
          <a:xfrm>
            <a:off x="914400" y="457200"/>
            <a:ext cx="11277600" cy="762000"/>
          </a:xfrm>
        </p:spPr>
        <p:txBody>
          <a:bodyPr wrap="square" rtlCol="0">
            <a:spAutoFit/>
          </a:bodyPr>
          <a:lstStyle/>
          <a:p>
            <a:pPr algn="l"/>
            <a:r>
              <a:rPr sz="3000" b="1">
                <a:solidFill>
                  <a:srgbClr val="000080"/>
                </a:solidFill>
              </a:rPr>
              <a:t>의사결정 요청 사항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A1D3FAB-C0C0-4433-AEBB-8A564A4EFEC3}"/>
              </a:ext>
            </a:extLst>
          </p:cNvPr>
          <p:cNvSpPr txBox="1"/>
          <p:nvPr/>
        </p:nvSpPr>
        <p:spPr>
          <a:xfrm>
            <a:off x="914400" y="1333500"/>
            <a:ext cx="11277600" cy="3810000"/>
          </a:xfrm>
        </p:spPr>
        <p:txBody>
          <a:bodyPr wrap="square" rtlCol="0">
            <a:spAutoFit/>
          </a:bodyPr>
          <a:lstStyle/>
          <a:p>
            <a:r>
              <a:rPr sz="1800"/>
              <a:t>1. 인력 18명 보강안 (승인 대기)</a:t>
            </a:r>
          </a:p>
          <a:p>
            <a:r>
              <a:rPr sz="1800"/>
              <a:t>2. 예산 증액 예상안: 14.2억원 (승인 대기)</a:t>
            </a:r>
          </a:p>
          <a:p>
            <a:r>
              <a:rPr sz="1800"/>
              <a:t>3. 주말작업 2회 실시 제안 (승인 대기)</a:t>
            </a:r>
          </a:p>
          <a:p>
            <a:r>
              <a:rPr sz="1800"/>
              <a:t/>
            </a:r>
          </a:p>
          <a:p>
            <a:r>
              <a:rPr sz="1700" i="1"/>
              <a:t>※ 현재 준공일 유지 여부는 확정되지 않음</a:t>
            </a:r>
          </a:p>
          <a:p>
            <a:r>
              <a:rPr sz="1700">
                <a:solidFill>
                  <a:srgbClr val="808080"/>
                </a:solidFill>
              </a:rPr>
              <a:t>가상 사례 · 검증용 합성 데이터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Garam Theme">
      <a:dk1>
        <a:srgbClr val="000080"/>
      </a:dk1>
      <a:lt1>
        <a:srgbClr val="FFFFFF"/>
      </a:lt1>
      <a:dk2>
        <a:srgbClr val="000050"/>
      </a:dk2>
      <a:lt2>
        <a:srgbClr val="F0F8FF"/>
      </a:lt2>
      <a:accent1>
        <a:srgbClr val="00BFFF"/>
      </a:accent1>
      <a:accent2>
        <a:srgbClr val="00BFFF"/>
      </a:accent2>
      <a:accent3>
        <a:srgbClr val="00BFFF"/>
      </a:accent3>
      <a:accent4>
        <a:srgbClr val="00BFFF"/>
      </a:accent4>
      <a:accent5>
        <a:srgbClr val="00BFFF"/>
      </a:accent5>
      <a:accent6>
        <a:srgbClr val="00BFFF"/>
      </a:accent6>
      <a:hlink>
        <a:srgbClr val="0563C1"/>
      </a:hlink>
      <a:folHlink>
        <a:srgbClr val="954F72"/>
      </a:folHlink>
    </a:clrScheme>
    <a:fontScheme name="Office">
      <a:majorFont>
        <a:latin typeface="Pretendard"/>
        <a:ea typeface="Microsoft YaHei"/>
        <a:cs typeface=""/>
      </a:majorFont>
      <a:minorFont>
        <a:latin typeface="Pretendard"/>
        <a:ea typeface="Microsoft YaHei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