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공정률 추이 (%)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spPr>
            <a:ln w="28575">
              <a:solidFill>
                <a:srgbClr val="000080"/>
              </a:solidFill>
            </a:ln>
          </c:spPr>
          <c:cat>
            <c:strRef>
              <c:f>Sheet1!$A$2:$A$7</c:f>
              <c:strCache>
                <c:ptCount val="6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</c:v>
                </c:pt>
                <c:pt idx="1">
                  <c:v>36</c:v>
                </c:pt>
                <c:pt idx="2">
                  <c:v>41</c:v>
                </c:pt>
                <c:pt idx="3">
                  <c:v>47</c:v>
                </c:pt>
                <c:pt idx="4">
                  <c:v>53</c:v>
                </c:pt>
                <c:pt idx="5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실적</c:v>
                </c:pt>
              </c:strCache>
            </c:strRef>
          </c:tx>
          <c:spPr>
            <a:ln w="28575">
              <a:solidFill>
                <a:srgbClr val="00FFFF"/>
              </a:solidFill>
            </a:ln>
          </c:spPr>
          <c:cat>
            <c:strRef>
              <c:f>Sheet1!$A$2:$A$7</c:f>
              <c:strCache>
                <c:ptCount val="6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31</c:v>
                </c:pt>
                <c:pt idx="1">
                  <c:v>35</c:v>
                </c:pt>
                <c:pt idx="2">
                  <c:v>39</c:v>
                </c:pt>
                <c:pt idx="3">
                  <c:v>43</c:v>
                </c:pt>
                <c:pt idx="4">
                  <c:v>48</c:v>
                </c:pt>
                <c:pt idx="5">
                  <c:v>54</c:v>
                </c:pt>
              </c:numCache>
            </c:numRef>
          </c:val>
        </c:ser>
        <c:marker val="1"/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crossAx val="222222222"/>
      </c:catAx>
      <c:valAx>
        <c:axId val="222222222"/>
        <c:scaling>
          <c:orientation val="minMax"/>
        </c:scaling>
        <c:delete val="0"/>
        <c:axPos val="l"/>
        <c:crossAx val="111111111"/>
      </c:valAx>
    </c:plotArea>
    <c:legend>
      <c:legendPos val="b"/>
      <c:overlay val="0"/>
    </c:legend>
    <c:plotVisOnly val="1"/>
    <c:dispBlanksAs val="gap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공종별 계획 대비 실적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spPr>
            <a:solidFill>
              <a:srgbClr val="000080"/>
            </a:solidFill>
          </c:spPr>
          <c:cat>
            <c:strRef>
              <c:f>Sheet1!$A$2:$A$6</c:f>
              <c:strCache>
                <c:ptCount val="5"/>
                <c:pt idx="0">
                  <c:v>토공</c:v>
                </c:pt>
                <c:pt idx="1">
                  <c:v>골조</c:v>
                </c:pt>
                <c:pt idx="2">
                  <c:v>외장</c:v>
                </c:pt>
                <c:pt idx="3">
                  <c:v>설비</c:v>
                </c:pt>
                <c:pt idx="4">
                  <c:v>전기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82</c:v>
                </c:pt>
                <c:pt idx="2">
                  <c:v>45</c:v>
                </c:pt>
                <c:pt idx="3">
                  <c:v>35</c:v>
                </c:pt>
                <c:pt idx="4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실적</c:v>
                </c:pt>
              </c:strCache>
            </c:strRef>
          </c:tx>
          <c:spPr>
            <a:solidFill>
              <a:srgbClr val="00FFFF"/>
            </a:solidFill>
          </c:spPr>
          <c:cat>
            <c:strRef>
              <c:f>Sheet1!$A$2:$A$6</c:f>
              <c:strCache>
                <c:ptCount val="5"/>
                <c:pt idx="0">
                  <c:v>토공</c:v>
                </c:pt>
                <c:pt idx="1">
                  <c:v>골조</c:v>
                </c:pt>
                <c:pt idx="2">
                  <c:v>외장</c:v>
                </c:pt>
                <c:pt idx="3">
                  <c:v>설비</c:v>
                </c:pt>
                <c:pt idx="4">
                  <c:v>전기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76</c:v>
                </c:pt>
                <c:pt idx="2">
                  <c:v>38</c:v>
                </c:pt>
                <c:pt idx="3">
                  <c:v>29</c:v>
                </c:pt>
                <c:pt idx="4">
                  <c:v>27</c:v>
                </c:pt>
              </c:numCache>
            </c:numRef>
          </c:val>
        </c:ser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crossAx val="222222222"/>
      </c:catAx>
      <c:valAx>
        <c:axId val="222222222"/>
        <c:scaling>
          <c:orientation val="minMax"/>
        </c:scaling>
        <c:delete val="0"/>
        <c:axPos val="l"/>
        <c:crossAx val="111111111"/>
      </c:valAx>
    </c:plotArea>
    <c:legend>
      <c:legendPos val="b"/>
      <c:overlay val="0"/>
    </c:legend>
    <c:plotVisOnly val="1"/>
    <c:dispBlanksAs val="gap"/>
  </c:char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2453565-0795-404E-8F9F-A6B4B42A3F04}"/>
              </a:ext>
            </a:extLst>
          </p:cNvPr>
          <p:cNvSpPr txBox="1"/>
          <p:nvPr/>
        </p:nvSpPr>
        <p:spPr>
          <a:xfrm>
            <a:off x="1000000" y="2000000"/>
            <a:ext cx="10000000" cy="1500000"/>
          </a:xfrm>
        </p:spPr>
        <p:txBody>
          <a:bodyPr wrap="square" rtlCol="0">
            <a:spAutoFit/>
          </a:bodyPr>
          <a:lstStyle/>
          <a:p>
            <a:pPr algn="ctr"/>
            <a:r>
              <a:rPr sz="4000" b="1">
                <a:solidFill>
                  <a:srgbClr val="000080"/>
                </a:solidFill>
              </a:rPr>
              <a:t>가람 업무시설 신축 · 2026년 3분기 현장보고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2AF0663-0854-44A8-8178-A3821C48B0C5}"/>
              </a:ext>
            </a:extLst>
          </p:cNvPr>
          <p:cNvSpPr txBox="1"/>
          <p:nvPr/>
        </p:nvSpPr>
        <p:spPr>
          <a:xfrm>
            <a:off x="1000000" y="3500000"/>
            <a:ext cx="10000000" cy="500000"/>
          </a:xfrm>
        </p:spPr>
        <p:txBody>
          <a:bodyPr wrap="square" rtlCol="0">
            <a:spAutoFit/>
          </a:bodyPr>
          <a:lstStyle/>
          <a:p>
            <a:pPr algn="ctr"/>
            <a:r>
              <a:rPr sz="2000">
                <a:solidFill>
                  <a:srgbClr val="000080"/>
                </a:solidFill>
              </a:rPr>
              <a:t>기준일: 2026-09-30 | 가상 사례 · 검증용 합성 데이터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D58A1F9-BC94-4558-BD35-E8D0536DC943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사업 개요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A5B024F-D369-4B8C-97EB-1D9A45890C82}"/>
              </a:ext>
            </a:extLst>
          </p:cNvPr>
          <p:cNvSpPr txBox="1"/>
          <p:nvPr/>
        </p:nvSpPr>
        <p:spPr>
          <a:xfrm>
            <a:off x="1000000" y="2000000"/>
            <a:ext cx="10000000" cy="3500000"/>
          </a:xfrm>
        </p:spPr>
        <p:txBody>
          <a:bodyPr wrap="square" rtlCol="0">
            <a:spAutoFit/>
          </a:bodyPr>
          <a:lstStyle/>
          <a:p>
            <a:pPr algn="l"/>
            <a:r>
              <a:rPr sz="2000"/>
              <a:t>■ 규모: 지하3층 / 지상26층, 연면적 42,600㎡</a:t>
            </a:r>
          </a:p>
          <a:p>
            <a:pPr algn="l"/>
            <a:r>
              <a:rPr sz="2000"/>
              <a:t>■ 사업비: 920억원</a:t>
            </a:r>
          </a:p>
          <a:p>
            <a:pPr algn="l"/>
            <a:r>
              <a:rPr sz="2000"/>
              <a:t>■ 공사기간: 2025-03-01 ~ 2027-02-28</a:t>
            </a:r>
          </a:p>
          <a:p>
            <a:pPr algn="l"/>
            <a:r>
              <a:rPr sz="2000" b="1"/>
              <a:t>■ 9월 공정 현황</a:t>
            </a:r>
          </a:p>
          <a:p>
            <a:pPr algn="l"/>
            <a:r>
              <a:rPr sz="2000"/>
              <a:t>  - 계획: 60% / 실적: 54% (차이: -6%p)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1A33C9B-284D-487C-83C3-B0CB5E745EA0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월별 공정 추이 (2026.04 ~ 09)</a:t>
            </a:r>
          </a:p>
        </p:txBody>
      </p:sp>
      <p:graphicFrame>
        <p:nvGraphicFramePr>
          <p:cNvPr id="3" name="Chart 3 - 공정률 추이 (%)" descr="aislides-chart">
            <a:extLst>
              <a:ext uri="{FF2B5EF4-FFF2-40B4-BE49-F238E27FC236}">
                <a16:creationId xmlns:a16="http://schemas.microsoft.com/office/drawing/2014/main" id="{242119F3-2D1B-48CF-B3CC-FBCAC7B7EA94}"/>
              </a:ext>
            </a:extLst>
          </p:cNvPr>
          <p:cNvGraphicFramePr/>
          <p:nvPr/>
        </p:nvGraphicFramePr>
        <p:xfrm>
          <a:off x="1000000" y="2000000"/>
          <a:ext cx="10000000" cy="40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B33385E-84E0-42FD-AAD8-4A4992FBF229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공종별 진행 현황</a:t>
            </a:r>
          </a:p>
        </p:txBody>
      </p:sp>
      <p:graphicFrame>
        <p:nvGraphicFramePr>
          <p:cNvPr id="3" name="Chart 3 - 공종별 계획 대비 실적 (%)" descr="aislides-chart">
            <a:extLst>
              <a:ext uri="{FF2B5EF4-FFF2-40B4-BE49-F238E27FC236}">
                <a16:creationId xmlns:a16="http://schemas.microsoft.com/office/drawing/2014/main" id="{C5CE6001-CB96-4E5A-8548-3D478C8521C5}"/>
              </a:ext>
            </a:extLst>
          </p:cNvPr>
          <p:cNvGraphicFramePr/>
          <p:nvPr/>
        </p:nvGraphicFramePr>
        <p:xfrm>
          <a:off x="1000000" y="2000000"/>
          <a:ext cx="10000000" cy="40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30F08D1-C7FD-465B-A04C-FA449897967D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일정 영향 및 분석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2BEFC62-40B3-4C28-AC93-E566936590B5}"/>
              </a:ext>
            </a:extLst>
          </p:cNvPr>
          <p:cNvSpPr txBox="1"/>
          <p:nvPr/>
        </p:nvSpPr>
        <p:spPr>
          <a:xfrm>
            <a:off x="1000000" y="2000000"/>
            <a:ext cx="10000000" cy="3500000"/>
          </a:xfrm>
        </p:spPr>
        <p:txBody>
          <a:bodyPr wrap="square" rtlCol="0">
            <a:spAutoFit/>
          </a:bodyPr>
          <a:lstStyle/>
          <a:p>
            <a:pPr algn="l"/>
            <a:r>
              <a:rPr sz="2000" b="1"/>
              <a:t>■ 지연 요인 분석</a:t>
            </a:r>
          </a:p>
          <a:p>
            <a:pPr algn="l"/>
            <a:r>
              <a:rPr sz="1800"/>
              <a:t>  - 우천 작업중지: 6일</a:t>
            </a:r>
          </a:p>
          <a:p>
            <a:pPr algn="l"/>
            <a:r>
              <a:rPr sz="1800"/>
              <a:t>  - 철골 납품 지연: 4일</a:t>
            </a:r>
          </a:p>
          <a:p>
            <a:pPr algn="l"/>
            <a:r>
              <a:rPr sz="1800"/>
              <a:t>  - 검측 대기: 2일</a:t>
            </a:r>
          </a:p>
          <a:p>
            <a:pPr algn="l"/>
            <a:r>
              <a:rPr sz="1600" i="1"/>
              <a:t>  ※ 발생 기간 중복 여부 미확인; 단순 합산으로 전체 지연 확정 불가</a:t>
            </a:r>
          </a:p>
          <a:p>
            <a:pPr algn="l"/>
            <a:r>
              <a:rPr sz="2000"/>
              <a:t/>
            </a:r>
          </a:p>
          <a:p>
            <a:pPr algn="l"/>
            <a:r>
              <a:rPr sz="2000" b="1"/>
              <a:t>■ 대응 대책 (제안 상태)</a:t>
            </a:r>
          </a:p>
          <a:p>
            <a:pPr algn="l"/>
            <a:r>
              <a:rPr sz="1800"/>
              <a:t>  - 배수 시설 보강 및 관리 강화</a:t>
            </a:r>
          </a:p>
          <a:p>
            <a:pPr algn="l"/>
            <a:r>
              <a:rPr sz="1800"/>
              <a:t>  - 납품 업체 주간 점검 체계 구축</a:t>
            </a:r>
          </a:p>
          <a:p>
            <a:pPr algn="l"/>
            <a:r>
              <a:rPr sz="1800"/>
              <a:t>  - 검측 사전 예약제 도입 및 일정 최적화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F4CFB86-6A6C-4353-A94A-0A2410A64F11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4분기 실행 목표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7CD9DAA-FDF3-46B9-B59F-81FABB084898}"/>
              </a:ext>
            </a:extLst>
          </p:cNvPr>
          <p:cNvSpPr txBox="1"/>
          <p:nvPr/>
        </p:nvSpPr>
        <p:spPr>
          <a:xfrm>
            <a:off x="1000000" y="2000000"/>
            <a:ext cx="10000000" cy="3500000"/>
          </a:xfrm>
        </p:spPr>
        <p:txBody>
          <a:bodyPr wrap="square" rtlCol="0">
            <a:spAutoFit/>
          </a:bodyPr>
          <a:lstStyle/>
          <a:p>
            <a:pPr algn="l"/>
            <a:r>
              <a:rPr sz="2000" b="1"/>
              <a:t>■ 공정 목표</a:t>
            </a:r>
          </a:p>
          <a:p>
            <a:pPr algn="l"/>
            <a:r>
              <a:rPr sz="1800"/>
              <a:t>  - 12월 목표 공정률: 73%</a:t>
            </a:r>
          </a:p>
          <a:p>
            <a:pPr algn="l"/>
            <a:r>
              <a:rPr sz="1800"/>
              <a:t>  - 골조 공사: 26층 완료 목표</a:t>
            </a:r>
          </a:p>
          <a:p>
            <a:pPr algn="l"/>
            <a:r>
              <a:rPr sz="1800"/>
              <a:t>  - 외장 공사: 18층 도달 목표</a:t>
            </a:r>
          </a:p>
          <a:p>
            <a:pPr algn="l"/>
            <a:r>
              <a:rPr sz="2000"/>
              <a:t/>
            </a:r>
          </a:p>
          <a:p>
            <a:pPr algn="l"/>
            <a:r>
              <a:rPr sz="2000" b="1"/>
              <a:t>■ 인력 투입 계획 (승인 대기)</a:t>
            </a:r>
          </a:p>
          <a:p>
            <a:pPr algn="l"/>
            <a:r>
              <a:rPr sz="1800"/>
              <a:t>  - 현재 인력: 142명</a:t>
            </a:r>
          </a:p>
          <a:p>
            <a:pPr algn="l"/>
            <a:r>
              <a:rPr sz="1800"/>
              <a:t>  - 제안 인력: 160명 (18명 추가 투입안)</a:t>
            </a:r>
          </a:p>
          <a:p>
            <a:pPr algn="l"/>
            <a:r>
              <a:rPr sz="1600" i="1"/>
              <a:t>  ※ 투입안 승인 시 목표 달성 및 일정 회복 노력 예정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A0C7942-496A-462A-8667-F111D4DC6D28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안전 · 품질 관리 현황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9604D63-121E-442A-AE19-7DD0CADC21D6}"/>
              </a:ext>
            </a:extLst>
          </p:cNvPr>
          <p:cNvSpPr txBox="1"/>
          <p:nvPr/>
        </p:nvSpPr>
        <p:spPr>
          <a:xfrm>
            <a:off x="1000000" y="2000000"/>
            <a:ext cx="10000000" cy="3500000"/>
          </a:xfrm>
        </p:spPr>
        <p:txBody>
          <a:bodyPr wrap="square" rtlCol="0">
            <a:spAutoFit/>
          </a:bodyPr>
          <a:lstStyle/>
          <a:p>
            <a:pPr algn="l"/>
            <a:r>
              <a:rPr sz="2000" b="1"/>
              <a:t>■ 안전 관리</a:t>
            </a:r>
          </a:p>
          <a:p>
            <a:pPr algn="l"/>
            <a:r>
              <a:rPr sz="1800"/>
              <a:t>  - 3분기 안전점검: 12회 수행</a:t>
            </a:r>
          </a:p>
          <a:p>
            <a:pPr algn="l"/>
            <a:r>
              <a:rPr sz="1800"/>
              <a:t>  - 지적사항: 28건 (시정완료 25건, 미완료 3건)</a:t>
            </a:r>
          </a:p>
          <a:p>
            <a:pPr algn="l"/>
            <a:r>
              <a:rPr sz="1800"/>
              <a:t>  - 사고 현황: 보고 기간 내 휴업재해 0건</a:t>
            </a:r>
          </a:p>
          <a:p>
            <a:pPr algn="l"/>
            <a:r>
              <a:rPr sz="2000"/>
              <a:t/>
            </a:r>
          </a:p>
          <a:p>
            <a:pPr algn="l"/>
            <a:r>
              <a:rPr sz="2000" b="1"/>
              <a:t>■ 품질 관리</a:t>
            </a:r>
          </a:p>
          <a:p>
            <a:pPr algn="l"/>
            <a:r>
              <a:rPr sz="1800"/>
              <a:t>  - 품질 검측: 총 61건 수행</a:t>
            </a:r>
          </a:p>
          <a:p>
            <a:pPr algn="l"/>
            <a:r>
              <a:rPr sz="1800"/>
              <a:t>  - 재검측 발생: 4건 (즉시 보완 및 조치 완료)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456AEB1-C260-4039-927F-1FA3B7B4EF7E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원가 집행 현황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88106BD-241D-4F6D-9711-5C334AD258C8}"/>
              </a:ext>
            </a:extLst>
          </p:cNvPr>
          <p:cNvGraphicFramePr>
            <a:graphicFrameLocks noGrp="1"/>
          </p:cNvGraphicFramePr>
          <p:nvPr/>
        </p:nvGraphicFramePr>
        <p:xfrm>
          <a:off x="1000000" y="2000000"/>
          <a:ext cx="10000000" cy="30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000"/>
                <a:gridCol w="4000000"/>
                <a:gridCol w="3000000"/>
              </a:tblGrid>
              <a:tr h="1000000">
                <a:tc>
                  <a:txBody>
                    <a:bodyPr/>
                    <a:lstStyle/>
                    <a:p>
                      <a:r>
                        <a:rPr b="1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금액(억원)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비고</a:t>
                      </a:r>
                    </a:p>
                  </a:txBody>
                  <a:tcPr/>
                </a:tc>
              </a:tr>
              <a:tr h="1000000">
                <a:tc>
                  <a:txBody>
                    <a:bodyPr/>
                    <a:lstStyle/>
                    <a:p>
                      <a:r>
                        <a:rPr/>
                        <a:t>누계 집행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계획 510 / 실집행 486 / 지급 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잔여 434 (기준 920)</a:t>
                      </a:r>
                    </a:p>
                  </a:txBody>
                  <a:tcPr/>
                </a:tc>
              </a:tr>
              <a:tr h="1000000">
                <a:tc>
                  <a:txBody>
                    <a:bodyPr/>
                    <a:lstStyle/>
                    <a:p>
                      <a:r>
                        <a:rPr/>
                        <a:t>증액 예상안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14.2 (자재 8.4 + 노무 4.1 + 안전 1.7)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미승인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EED6581-1B98-4DD4-82C8-2948FED48E4D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협력사 및 인력 현황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E1688C9-BBBE-4731-A69D-645E55D94AFB}"/>
              </a:ext>
            </a:extLst>
          </p:cNvPr>
          <p:cNvGraphicFramePr>
            <a:graphicFrameLocks noGrp="1"/>
          </p:cNvGraphicFramePr>
          <p:nvPr/>
        </p:nvGraphicFramePr>
        <p:xfrm>
          <a:off x="1000000" y="2000000"/>
          <a:ext cx="10000000" cy="30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000"/>
                <a:gridCol w="3000000"/>
                <a:gridCol w="4000000"/>
              </a:tblGrid>
              <a:tr h="600000">
                <a:tc>
                  <a:txBody>
                    <a:bodyPr/>
                    <a:lstStyle/>
                    <a:p>
                      <a:r>
                        <a:rPr b="1"/>
                        <a:t>평가 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팀 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주요 내용</a:t>
                      </a:r>
                    </a:p>
                  </a:txBody>
                  <a:tcPr/>
                </a:tc>
              </a:tr>
              <a:tr h="600000">
                <a:tc>
                  <a:txBody>
                    <a:bodyPr/>
                    <a:lstStyle/>
                    <a:p>
                      <a:r>
                        <a:rPr/>
                        <a:t>양호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-</a:t>
                      </a:r>
                    </a:p>
                  </a:txBody>
                  <a:tcPr/>
                </a:tc>
              </a:tr>
              <a:tr h="600000">
                <a:tc>
                  <a:txBody>
                    <a:bodyPr/>
                    <a:lstStyle/>
                    <a:p>
                      <a:r>
                        <a:rPr/>
                        <a:t>개선필요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자재반입 지연 대응, 구역 인수인계 기록</a:t>
                      </a:r>
                    </a:p>
                  </a:txBody>
                  <a:tcPr/>
                </a:tc>
              </a:tr>
              <a:tr h="600000">
                <a:tc>
                  <a:txBody>
                    <a:bodyPr/>
                    <a:lstStyle/>
                    <a:p>
                      <a:r>
                        <a:rPr/>
                        <a:t>미평가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-</a:t>
                      </a:r>
                    </a:p>
                  </a:txBody>
                  <a:tcPr/>
                </a:tc>
              </a:tr>
              <a:tr h="600000">
                <a:tc>
                  <a:txBody>
                    <a:bodyPr/>
                    <a:lstStyle/>
                    <a:p>
                      <a:r>
                        <a:rPr b="1"/>
                        <a:t>총인력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142명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-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4AB0710-337B-4286-AF06-6CEF92908303}"/>
              </a:ext>
            </a:extLst>
          </p:cNvPr>
          <p:cNvSpPr txBox="1"/>
          <p:nvPr/>
        </p:nvSpPr>
        <p:spPr>
          <a:xfrm>
            <a:off x="1000000" y="1000000"/>
            <a:ext cx="10000000" cy="800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0080"/>
                </a:solidFill>
              </a:rPr>
              <a:t>의사결정 요청 사항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25FF4A40-8B10-4240-9B90-1D78BEC40309}"/>
              </a:ext>
            </a:extLst>
          </p:cNvPr>
          <p:cNvSpPr txBox="1"/>
          <p:nvPr/>
        </p:nvSpPr>
        <p:spPr>
          <a:xfrm>
            <a:off x="1000000" y="2000000"/>
            <a:ext cx="10000000" cy="3500000"/>
          </a:xfrm>
        </p:spPr>
        <p:txBody>
          <a:bodyPr wrap="square" rtlCol="0">
            <a:spAutoFit/>
          </a:bodyPr>
          <a:lstStyle/>
          <a:p>
            <a:pPr algn="l"/>
            <a:r>
              <a:rPr sz="2000" b="1"/>
              <a:t>■ 요청 항목 (모두 승인 대기)</a:t>
            </a:r>
          </a:p>
          <a:p>
            <a:pPr algn="l"/>
            <a:r>
              <a:rPr sz="1800"/>
              <a:t>  1. 인력 보강안: 18명 추가 투입</a:t>
            </a:r>
          </a:p>
          <a:p>
            <a:pPr algn="l"/>
            <a:r>
              <a:rPr sz="1800"/>
              <a:t>  2. 예산 증액안: 14.2억원 (자재/노무/안전)</a:t>
            </a:r>
          </a:p>
          <a:p>
            <a:pPr algn="l"/>
            <a:r>
              <a:rPr sz="1800"/>
              <a:t>  3. 주말작업 실시: 총 2회 제안</a:t>
            </a:r>
          </a:p>
          <a:p>
            <a:pPr algn="l"/>
            <a:r>
              <a:rPr sz="2000"/>
              <a:t/>
            </a:r>
          </a:p>
          <a:p>
            <a:pPr algn="l"/>
            <a:r>
              <a:rPr sz="1600" i="1"/>
              <a:t>※ 현재 준공일 유지 여부는 미확정 상태임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E0FC287-C228-4CD9-B345-E0246E6D5F97}"/>
              </a:ext>
            </a:extLst>
          </p:cNvPr>
          <p:cNvSpPr txBox="1"/>
          <p:nvPr/>
        </p:nvSpPr>
        <p:spPr>
          <a:xfrm>
            <a:off x="1000000" y="6000000"/>
            <a:ext cx="10000000" cy="500000"/>
          </a:xfrm>
        </p:spPr>
        <p:txBody>
          <a:bodyPr wrap="square" rtlCol="0">
            <a:spAutoFit/>
          </a:bodyPr>
          <a:lstStyle/>
          <a:p>
            <a:pPr algn="ctr"/>
            <a:r>
              <a:rPr sz="1700">
                <a:solidFill>
                  <a:srgbClr val="000080"/>
                </a:solidFill>
              </a:rPr>
              <a:t>가상 사례 · 검증용 합성 데이터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Garam Review">
      <a:dk1>
        <a:srgbClr val="000080"/>
      </a:dk1>
      <a:lt1>
        <a:srgbClr val="FFFFFF"/>
      </a:lt1>
      <a:dk2>
        <a:srgbClr val="000066"/>
      </a:dk2>
      <a:lt2>
        <a:srgbClr val="F0F0F0"/>
      </a:lt2>
      <a:accent1>
        <a:srgbClr val="00FFFF"/>
      </a:accent1>
      <a:accent2>
        <a:srgbClr val="00CCCC"/>
      </a:accent2>
      <a:accent3>
        <a:srgbClr val="00B3B3"/>
      </a:accent3>
      <a:accent4>
        <a:srgbClr val="00FFFF"/>
      </a:accent4>
      <a:accent5>
        <a:srgbClr val="B0C4DE"/>
      </a:accent5>
      <a:accent6>
        <a:srgbClr val="A9A9A9"/>
      </a:accent6>
      <a:hlink>
        <a:srgbClr val="0000FF"/>
      </a:hlink>
      <a:folHlink>
        <a:srgbClr val="FF00FF"/>
      </a:folHlink>
    </a:clrScheme>
    <a:fontScheme name="Office">
      <a:majorFont>
        <a:latin typeface="Noto Sans CJK KR"/>
        <a:ea typeface="Microsoft YaHei"/>
        <a:cs typeface=""/>
      </a:majorFont>
      <a:minorFont>
        <a:latin typeface="Noto Sans CJK KR"/>
        <a:ea typeface="Microsoft YaHei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