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5" r:id="rId11"/>
    <p:sldId id="264" r:id="rId10"/>
    <p:sldId id="263" r:id="rId9"/>
    <p:sldId id="262" r:id="rId8"/>
    <p:sldId id="261" r:id="rId7"/>
    <p:sldId id="260" r:id="rId6"/>
    <p:sldId id="259" r:id="rId5"/>
    <p:sldId id="258" r:id="rId4"/>
    <p:sldId id="257" r:id="rId3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공정률 추이 (%)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ln w="28575">
              <a:solidFill>
                <a:srgbClr val="1E2761"/>
              </a:solidFill>
            </a:ln>
          </c:spPr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36</c:v>
                </c:pt>
                <c:pt idx="2">
                  <c:v>41</c:v>
                </c:pt>
                <c:pt idx="3">
                  <c:v>47</c:v>
                </c:pt>
                <c:pt idx="4">
                  <c:v>53</c:v>
                </c:pt>
                <c:pt idx="5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spPr>
            <a:ln w="28575">
              <a:solidFill>
                <a:srgbClr val="028090"/>
              </a:solidFill>
            </a:ln>
          </c:spPr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</c:v>
                </c:pt>
                <c:pt idx="1">
                  <c:v>35</c:v>
                </c:pt>
                <c:pt idx="2">
                  <c:v>39</c:v>
                </c:pt>
                <c:pt idx="3">
                  <c:v>43</c:v>
                </c:pt>
                <c:pt idx="4">
                  <c:v>48</c:v>
                </c:pt>
                <c:pt idx="5">
                  <c:v>54</c:v>
                </c:pt>
              </c:numCache>
            </c:numRef>
          </c:val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공종별 계획 vs 실적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solidFill>
              <a:srgbClr val="1E2761"/>
            </a:solidFill>
          </c:spPr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82</c:v>
                </c:pt>
                <c:pt idx="2">
                  <c:v>45</c:v>
                </c:pt>
                <c:pt idx="3">
                  <c:v>35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spPr>
            <a:solidFill>
              <a:srgbClr val="028090"/>
            </a:solidFill>
          </c:spPr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76</c:v>
                </c:pt>
                <c:pt idx="2">
                  <c:v>38</c:v>
                </c:pt>
                <c:pt idx="3">
                  <c:v>29</c:v>
                </c:pt>
                <c:pt idx="4">
                  <c:v>27</c:v>
                </c:pt>
              </c:numCache>
            </c:numRef>
          </c:val>
        </c:ser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2A60DA4-E0F4-4B81-B345-7C6D9FE4CFFB}"/>
              </a:ext>
            </a:extLst>
          </p:cNvPr>
          <p:cNvSpPr txBox="1"/>
          <p:nvPr/>
        </p:nvSpPr>
        <p:spPr>
          <a:xfrm>
            <a:off x="914400" y="2286000"/>
            <a:ext cx="10368000" cy="1828800"/>
          </a:xfrm>
        </p:spPr>
        <p:txBody>
          <a:bodyPr wrap="square" rtlCol="0">
            <a:normAutofit/>
          </a:bodyPr>
          <a:lstStyle/>
          <a:p>
            <a:pPr algn="ctr"/>
            <a:r>
              <a:rPr sz="44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가람 업무시설 신축 · 2026년 3분기 현장보고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FF57607-69C1-4124-B574-C50B430F8F96}"/>
              </a:ext>
            </a:extLst>
          </p:cNvPr>
          <p:cNvSpPr txBox="1"/>
          <p:nvPr/>
        </p:nvSpPr>
        <p:spPr>
          <a:xfrm>
            <a:off x="914400" y="4096800"/>
            <a:ext cx="10368000" cy="914400"/>
          </a:xfrm>
        </p:spPr>
        <p:txBody>
          <a:bodyPr wrap="square" rtlCol="0">
            <a:normAutofit/>
          </a:bodyPr>
          <a:lstStyle/>
          <a:p>
            <a:pPr algn="ctr"/>
            <a:r>
              <a:rPr sz="2000">
                <a:latin typeface="Noto Sans CJK KR"/>
                <a:ea typeface="Noto Sans CJK KR"/>
                <a:cs typeface="Noto Sans CJK KR"/>
              </a:rPr>
              <a:t>보고 기준일: 2026-09-30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D07218C-9964-42B4-93FF-862655607E08}"/>
              </a:ext>
            </a:extLst>
          </p:cNvPr>
          <p:cNvSpPr txBox="1"/>
          <p:nvPr/>
        </p:nvSpPr>
        <p:spPr>
          <a:xfrm>
            <a:off x="914400" y="6000000"/>
            <a:ext cx="10368000" cy="500000"/>
          </a:xfrm>
        </p:spPr>
        <p:txBody>
          <a:bodyPr wrap="square" rtlCol="0">
            <a:normAutofit/>
          </a:bodyPr>
          <a:lstStyle/>
          <a:p>
            <a:pPr algn="ctr"/>
            <a:r>
              <a:rPr sz="1400">
                <a:solidFill>
                  <a:srgbClr val="808080"/>
                </a:solidFill>
                <a:latin typeface="Noto Sans CJK KR"/>
                <a:ea typeface="Noto Sans CJK KR"/>
                <a:cs typeface="Noto Sans CJK KR"/>
              </a:rPr>
              <a:t>가상 사례 · 검증용 합성 데이터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C445F38-9F08-4380-9367-98EDA1F1B05C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의사결정 요청 사항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3713CBA-38DD-4E36-93DB-1099C37B88CC}"/>
              </a:ext>
            </a:extLst>
          </p:cNvPr>
          <p:cNvSpPr txBox="1"/>
          <p:nvPr/>
        </p:nvSpPr>
        <p:spPr>
          <a:xfrm>
            <a:off x="457200" y="1500000"/>
            <a:ext cx="11277600" cy="4000000"/>
          </a:xfrm>
        </p:spPr>
        <p:txBody>
          <a:bodyPr wrap="square" rtlCol="0">
            <a:norm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1. 인력 보강안: +18명 추가 투입 (승인 대기)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2. 예산 증액안: 총 14.2억원 추가 (자재 8.4 / 노무 4.1 / 안전 1.7) (승인 대기)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3. 주말 작업 시행: 총 2회 제안 (승인 대기)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FA10E32-39E3-4079-8D9B-9C3D29E96554}"/>
              </a:ext>
            </a:extLst>
          </p:cNvPr>
          <p:cNvSpPr txBox="1"/>
          <p:nvPr/>
        </p:nvSpPr>
        <p:spPr>
          <a:xfrm>
            <a:off x="914400" y="6000000"/>
            <a:ext cx="10368000" cy="500000"/>
          </a:xfrm>
        </p:spPr>
        <p:txBody>
          <a:bodyPr wrap="square" rtlCol="0">
            <a:normAutofit/>
          </a:bodyPr>
          <a:lstStyle/>
          <a:p>
            <a:pPr algn="ctr"/>
            <a:r>
              <a:rPr sz="1400">
                <a:solidFill>
                  <a:srgbClr val="808080"/>
                </a:solidFill>
                <a:latin typeface="Noto Sans CJK KR"/>
                <a:ea typeface="Noto Sans CJK KR"/>
                <a:cs typeface="Noto Sans CJK KR"/>
              </a:rPr>
              <a:t>가상 사례 · 검증용 합성 데이터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5766DB1-3192-4074-899E-649391B380F9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협력사 및 인력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E74E233-76D6-41B9-BB7B-D81BF148898C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1500000"/>
          <a:ext cx="10368000" cy="3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000"/>
                <a:gridCol w="5184000"/>
              </a:tblGrid>
              <a:tr h="875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875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875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875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B3C497D-1981-43FD-B02D-D7D4BFB7E1BE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원가 집행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EA7D8B7-E622-4C09-9370-75F51D27EF63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1500000"/>
          <a:ext cx="10368000" cy="3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000"/>
                <a:gridCol w="5184000"/>
              </a:tblGrid>
              <a:tr h="70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70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70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70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70000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1E654E5-4D66-4CFF-98CF-B875B4D5DF92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안전 및 품질 관리 현황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ABD96DF-FA31-49F0-A4D3-4C669EBA6791}"/>
              </a:ext>
            </a:extLst>
          </p:cNvPr>
          <p:cNvSpPr txBox="1"/>
          <p:nvPr/>
        </p:nvSpPr>
        <p:spPr>
          <a:xfrm>
            <a:off x="457200" y="1500000"/>
            <a:ext cx="11277600" cy="4000000"/>
          </a:xfrm>
        </p:spPr>
        <p:txBody>
          <a:bodyPr wrap="square" rtlCol="0">
            <a:normAutofit/>
          </a:bodyPr>
          <a:lstStyle/>
          <a:p>
            <a:pPr algn="l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■ 안전 관리 (3분기)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안전점검: 12회 실시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지적사항: 28건 → 시정완료: 25건 / 미완료: 3건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휴업재해: 0건 (보고 기간 내)</a:t>
            </a:r>
          </a:p>
          <a:p>
            <a:pPr algn="l"/>
            <a:r>
              <a:rPr sz="1800"/>
              <a:t/>
            </a:r>
          </a:p>
          <a:p>
            <a:pPr algn="l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■ 품질 관리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품질 검측: 61건 수행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재검측 발생: 4건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6C86242-FC41-48BA-87A6-55ACB2E486F8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4분기 실행 목표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E8C760F-F9C4-4750-BB23-FA79ACA35B0C}"/>
              </a:ext>
            </a:extLst>
          </p:cNvPr>
          <p:cNvSpPr txBox="1"/>
          <p:nvPr/>
        </p:nvSpPr>
        <p:spPr>
          <a:xfrm>
            <a:off x="457200" y="1500000"/>
            <a:ext cx="11277600" cy="4000000"/>
          </a:xfrm>
        </p:spPr>
        <p:txBody>
          <a:bodyPr wrap="square" rtlCol="0">
            <a:normAutofit/>
          </a:bodyPr>
          <a:lstStyle/>
          <a:p>
            <a:pPr algn="l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■ 공정 목표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- 12월 공정률 73% 달성 목표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골조 26층 완료 목표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외장 18층 도달 목표</a:t>
            </a:r>
          </a:p>
          <a:p>
            <a:pPr algn="l"/>
            <a:r>
              <a:rPr sz="1800"/>
              <a:t/>
            </a:r>
          </a:p>
          <a:p>
            <a:pPr algn="l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■ 인력 투입 계획 (승인 대기)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현재 인원: 142명 → 제안 인원: 160명 (+18명 보강)</a:t>
            </a:r>
          </a:p>
          <a:p>
            <a:pPr algn="l"/>
            <a:r>
              <a:rPr sz="1600">
                <a:solidFill>
                  <a:srgbClr val="666666"/>
                </a:solidFill>
                <a:latin typeface="Noto Sans CJK KR"/>
                <a:ea typeface="Noto Sans CJK KR"/>
                <a:cs typeface="Noto Sans CJK KR"/>
              </a:rPr>
              <a:t>  (주의: 인력 보강이 일정 회복을 절대적으로 보장하지는 않음)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04315BF-942D-4C45-AFB8-89DAD658FE33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일정 영향 및 대책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5575830-7FAD-4D1E-AA3F-8E7C1B349472}"/>
              </a:ext>
            </a:extLst>
          </p:cNvPr>
          <p:cNvSpPr txBox="1"/>
          <p:nvPr/>
        </p:nvSpPr>
        <p:spPr>
          <a:xfrm>
            <a:off x="457200" y="1500000"/>
            <a:ext cx="11277600" cy="4000000"/>
          </a:xfrm>
        </p:spPr>
        <p:txBody>
          <a:bodyPr wrap="square" rtlCol="0">
            <a:normAutofit/>
          </a:bodyPr>
          <a:lstStyle/>
          <a:p>
            <a:pPr algn="l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■ 일정 영향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우천 작업중지: 6일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철골 납품 지연: 4일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검측 대기: 2일</a:t>
            </a:r>
          </a:p>
          <a:p>
            <a:pPr algn="l"/>
            <a:r>
              <a:rPr sz="1600">
                <a:solidFill>
                  <a:srgbClr val="666666"/>
                </a:solidFill>
                <a:latin typeface="Noto Sans CJK KR"/>
                <a:ea typeface="Noto Sans CJK KR"/>
                <a:cs typeface="Noto Sans CJK KR"/>
              </a:rPr>
              <a:t>  (주의: 단순 합산치가 전체 지연 일수와 일치하지 않을 수 있음)</a:t>
            </a:r>
          </a:p>
          <a:p>
            <a:pPr algn="l"/>
            <a:r>
              <a:rPr sz="1800"/>
              <a:t/>
            </a:r>
          </a:p>
          <a:p>
            <a:pPr algn="l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■ 대응 대책 (제안)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배수 시설 보강 및 현장 관리 강화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납품 주간 점검 체계 구축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검측 사전 예약제 도입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38D5693-B556-4C72-9C87-4F593812E086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공종별 진행 현황</a:t>
            </a:r>
          </a:p>
        </p:txBody>
      </p:sp>
      <p:graphicFrame>
        <p:nvGraphicFramePr>
          <p:cNvPr id="3" name="Chart 3 - 공종별 계획 vs 실적 (%)" descr="aislides-chart">
            <a:extLst>
              <a:ext uri="{FF2B5EF4-FFF2-40B4-BE49-F238E27FC236}">
                <a16:creationId xmlns:a16="http://schemas.microsoft.com/office/drawing/2014/main" id="{C5275CE9-CCD9-4C8D-8AD8-E3BE7A677E5D}"/>
              </a:ext>
            </a:extLst>
          </p:cNvPr>
          <p:cNvGraphicFramePr/>
          <p:nvPr/>
        </p:nvGraphicFramePr>
        <p:xfrm>
          <a:off x="914400" y="1500000"/>
          <a:ext cx="10368000" cy="4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BFBB945-724C-4D8B-ACF0-C87960151129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월별 공정 추이 (2026.04 ~ 2026.09)</a:t>
            </a:r>
          </a:p>
        </p:txBody>
      </p:sp>
      <p:graphicFrame>
        <p:nvGraphicFramePr>
          <p:cNvPr id="3" name="Chart 3 - 공정률 추이 (%)" descr="aislides-chart">
            <a:extLst>
              <a:ext uri="{FF2B5EF4-FFF2-40B4-BE49-F238E27FC236}">
                <a16:creationId xmlns:a16="http://schemas.microsoft.com/office/drawing/2014/main" id="{FB394AB3-EE4E-4789-BB07-8F822D05A5E0}"/>
              </a:ext>
            </a:extLst>
          </p:cNvPr>
          <p:cNvGraphicFramePr/>
          <p:nvPr/>
        </p:nvGraphicFramePr>
        <p:xfrm>
          <a:off x="914400" y="1500000"/>
          <a:ext cx="10368000" cy="4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647546F-8B36-4C60-B908-9B66BD8E96AC}"/>
              </a:ext>
            </a:extLst>
          </p:cNvPr>
          <p:cNvSpPr txBox="1"/>
          <p:nvPr/>
        </p:nvSpPr>
        <p:spPr>
          <a:xfrm>
            <a:off x="457200" y="457200"/>
            <a:ext cx="11277600" cy="914400"/>
          </a:xfrm>
        </p:spPr>
        <p:txBody>
          <a:bodyPr wrap="square" rtlCol="0">
            <a:normAutofit/>
          </a:bodyPr>
          <a:lstStyle/>
          <a:p>
            <a:pPr algn="l"/>
            <a:r>
              <a:rPr sz="36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사업 개요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D88B648-5A41-46DB-B426-FB3493360B2E}"/>
              </a:ext>
            </a:extLst>
          </p:cNvPr>
          <p:cNvSpPr txBox="1"/>
          <p:nvPr/>
        </p:nvSpPr>
        <p:spPr>
          <a:xfrm>
            <a:off x="457200" y="1500000"/>
            <a:ext cx="11277600" cy="3000000"/>
          </a:xfrm>
        </p:spPr>
        <p:txBody>
          <a:bodyPr wrap="square" rtlCol="0">
            <a:norm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규모: 지하3층 / 지상26층, 연면적 42,600㎡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사업비: 920억원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공사기간: 2025-03-01 ~ 2027-02-28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7A05CA21-9309-4A06-B37B-A5AF1673F863}"/>
              </a:ext>
            </a:extLst>
          </p:cNvPr>
          <p:cNvSpPr/>
          <p:nvPr/>
        </p:nvSpPr>
        <p:spPr>
          <a:xfrm>
            <a:off x="457200" y="4500000"/>
            <a:ext cx="5000000" cy="1000000"/>
          </a:xfrm>
          <a:prstGeom prst="roundRect">
            <a:avLst/>
          </a:prstGeom>
          <a:solidFill>
            <a:srgbClr val="E8F0FE"/>
          </a:solidFill>
          <a:ln w="12700">
            <a:solidFill>
              <a:srgbClr val="028090"/>
            </a:solidFill>
          </a:ln>
        </p:spPr>
        <p:txBody>
          <a:bodyPr wrap="square" rtlCol="0">
            <a:normAutofit/>
          </a:bodyPr>
          <a:lstStyle/>
          <a:p>
            <a:pPr algn="ctr"/>
            <a:r>
              <a:rPr sz="2000" b="1">
                <a:solidFill>
                  <a:srgbClr val="1E2761"/>
                </a:solidFill>
                <a:latin typeface="Noto Sans CJK KR"/>
                <a:ea typeface="Noto Sans CJK KR"/>
                <a:cs typeface="Noto Sans CJK KR"/>
              </a:rPr>
              <a:t>9월 공정률: 계획 60% / 실적 54% (차이 -6%p)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43E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