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공정률 추이 (%)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ln w="28575">
              <a:solidFill>
                <a:srgbClr val="001F3F"/>
              </a:solidFill>
            </a:ln>
          </c:spPr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36</c:v>
                </c:pt>
                <c:pt idx="2">
                  <c:v>41</c:v>
                </c:pt>
                <c:pt idx="3">
                  <c:v>47</c:v>
                </c:pt>
                <c:pt idx="4">
                  <c:v>53</c:v>
                </c:pt>
                <c:pt idx="5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spPr>
            <a:ln w="28575">
              <a:solidFill>
                <a:srgbClr val="00CED1"/>
              </a:solidFill>
            </a:ln>
          </c:spPr>
          <c:cat>
            <c:strRef>
              <c:f>Sheet1!$A$2:$A$7</c:f>
              <c:strCache>
                <c:ptCount val="6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</c:v>
                </c:pt>
                <c:pt idx="1">
                  <c:v>35</c:v>
                </c:pt>
                <c:pt idx="2">
                  <c:v>39</c:v>
                </c:pt>
                <c:pt idx="3">
                  <c:v>43</c:v>
                </c:pt>
                <c:pt idx="4">
                  <c:v>48</c:v>
                </c:pt>
                <c:pt idx="5">
                  <c:v>54</c:v>
                </c:pt>
              </c:numCache>
            </c:numRef>
          </c:val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공종별 계획 vs 실적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계획</c:v>
                </c:pt>
              </c:strCache>
            </c:strRef>
          </c:tx>
          <c:spPr>
            <a:solidFill>
              <a:srgbClr val="001F3F"/>
            </a:solidFill>
          </c:spPr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82</c:v>
                </c:pt>
                <c:pt idx="2">
                  <c:v>45</c:v>
                </c:pt>
                <c:pt idx="3">
                  <c:v>35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실적</c:v>
                </c:pt>
              </c:strCache>
            </c:strRef>
          </c:tx>
          <c:spPr>
            <a:solidFill>
              <a:srgbClr val="00CED1"/>
            </a:solidFill>
          </c:spPr>
          <c:cat>
            <c:strRef>
              <c:f>Sheet1!$A$2:$A$6</c:f>
              <c:strCache>
                <c:ptCount val="5"/>
                <c:pt idx="0">
                  <c:v>토공</c:v>
                </c:pt>
                <c:pt idx="1">
                  <c:v>골조</c:v>
                </c:pt>
                <c:pt idx="2">
                  <c:v>외장</c:v>
                </c:pt>
                <c:pt idx="3">
                  <c:v>설비</c:v>
                </c:pt>
                <c:pt idx="4">
                  <c:v>전기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76</c:v>
                </c:pt>
                <c:pt idx="2">
                  <c:v>38</c:v>
                </c:pt>
                <c:pt idx="3">
                  <c:v>29</c:v>
                </c:pt>
                <c:pt idx="4">
                  <c:v>27</c:v>
                </c:pt>
              </c:numCache>
            </c:numRef>
          </c:val>
        </c:ser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crossAx val="222222222"/>
      </c:catAx>
      <c:valAx>
        <c:axId val="222222222"/>
        <c:scaling>
          <c:orientation val="minMax"/>
        </c:scaling>
        <c:delete val="0"/>
        <c:axPos val="l"/>
        <c:crossAx val="111111111"/>
      </c:valAx>
    </c:plotArea>
    <c:legend>
      <c:legendPos val="b"/>
      <c:overlay val="0"/>
    </c:legend>
    <c:plotVisOnly val="1"/>
    <c:dispBlanksAs val="gap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A6A2245-B95A-48CC-B9DB-42EEE26381D9}"/>
              </a:ext>
            </a:extLst>
          </p:cNvPr>
          <p:cNvSpPr txBox="1"/>
          <p:nvPr/>
        </p:nvSpPr>
        <p:spPr>
          <a:xfrm>
            <a:off x="914400" y="2286000"/>
            <a:ext cx="10363200" cy="1352550"/>
          </a:xfrm>
        </p:spPr>
        <p:txBody>
          <a:bodyPr wrap="square" rtlCol="0">
            <a:spAutoFit/>
          </a:bodyPr>
          <a:lstStyle/>
          <a:p>
            <a:pPr algn="ctr"/>
            <a:r>
              <a:rPr sz="40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가람 업무시설 신축 · 2026년 3분기 현장보고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B95F08F-E901-4256-9890-43F24E940BC6}"/>
              </a:ext>
            </a:extLst>
          </p:cNvPr>
          <p:cNvSpPr txBox="1"/>
          <p:nvPr/>
        </p:nvSpPr>
        <p:spPr>
          <a:xfrm>
            <a:off x="914400" y="3600000"/>
            <a:ext cx="10363200" cy="571500"/>
          </a:xfrm>
        </p:spPr>
        <p:txBody>
          <a:bodyPr wrap="square" rtlCol="0">
            <a:spAutoFit/>
          </a:bodyPr>
          <a:lstStyle/>
          <a:p>
            <a:pPr algn="ctr"/>
            <a:r>
              <a:rPr sz="2000">
                <a:latin typeface="Noto Sans CJK KR"/>
                <a:ea typeface="Noto Sans CJK KR"/>
                <a:cs typeface="Noto Sans CJK KR"/>
              </a:rPr>
              <a:t>기준일: 2026-09-30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364EF1A-0103-46F1-B846-FF5DF531CECD}"/>
              </a:ext>
            </a:extLst>
          </p:cNvPr>
          <p:cNvSpPr txBox="1"/>
          <p:nvPr/>
        </p:nvSpPr>
        <p:spPr>
          <a:xfrm>
            <a:off x="914400" y="6174000"/>
            <a:ext cx="10363200" cy="285750"/>
          </a:xfrm>
        </p:spPr>
        <p:txBody>
          <a:bodyPr wrap="square" rtlCol="0">
            <a:spAutoFit/>
          </a:bodyPr>
          <a:lstStyle/>
          <a:p>
            <a:pPr algn="ctr"/>
            <a:r>
              <a:rPr sz="1400">
                <a:solidFill>
                  <a:srgbClr val="888888"/>
                </a:solidFill>
                <a:latin typeface="Noto Sans CJK KR"/>
                <a:ea typeface="Noto Sans CJK KR"/>
                <a:cs typeface="Noto Sans CJK KR"/>
              </a:rPr>
              <a:t>가상 사례 · 검증용 합성 데이터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008A6CA-27FD-4405-8DD5-E8AF8F00F32A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사업 개요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1833D5E-688D-47F1-ADAA-8E00DAE36E53}"/>
              </a:ext>
            </a:extLst>
          </p:cNvPr>
          <p:cNvSpPr txBox="1"/>
          <p:nvPr/>
        </p:nvSpPr>
        <p:spPr>
          <a:xfrm>
            <a:off x="914400" y="1955800"/>
            <a:ext cx="10363200" cy="4572000"/>
          </a:xfrm>
        </p:spPr>
        <p:txBody>
          <a:bodyPr wrap="square" rtlCol="0">
            <a:sp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규모: 지하3층 / 지상26층, 연면적 42,600㎡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사업비: 920억원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공사 기간: 2025-03-01 ~ 2027-02-28</a:t>
            </a:r>
          </a:p>
          <a:p>
            <a:pPr algn="l"/>
            <a:r>
              <a:rPr sz="1800">
                <a:solidFill>
                  <a:srgbClr val="CC0000"/>
                </a:solidFill>
                <a:latin typeface="Noto Sans CJK KR"/>
                <a:ea typeface="Noto Sans CJK KR"/>
                <a:cs typeface="Noto Sans CJK KR"/>
              </a:rPr>
              <a:t>• 9월 공정률: 계획 60%, 실적 54% (차이 -6%p)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9DBD6E3-44DF-4374-85EC-EAF272A3BFA9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월별 공정 추이</a:t>
            </a:r>
          </a:p>
        </p:txBody>
      </p:sp>
      <p:graphicFrame>
        <p:nvGraphicFramePr>
          <p:cNvPr id="3" name="Chart 3 - 공정률 추이 (%)" descr="aislides-chart">
            <a:extLst>
              <a:ext uri="{FF2B5EF4-FFF2-40B4-BE49-F238E27FC236}">
                <a16:creationId xmlns:a16="http://schemas.microsoft.com/office/drawing/2014/main" id="{EA8DEBF1-B240-4443-8DAE-B20082362CB8}"/>
              </a:ext>
            </a:extLst>
          </p:cNvPr>
          <p:cNvGraphicFramePr/>
          <p:nvPr/>
        </p:nvGraphicFramePr>
        <p:xfrm>
          <a:off x="914400" y="1955800"/>
          <a:ext cx="10363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51D85AF-BE87-49D8-8BDA-9A9F5B905180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공종별 진행 현황</a:t>
            </a:r>
          </a:p>
        </p:txBody>
      </p:sp>
      <p:graphicFrame>
        <p:nvGraphicFramePr>
          <p:cNvPr id="3" name="Chart 3 - 공종별 계획 vs 실적 (%)" descr="aislides-chart">
            <a:extLst>
              <a:ext uri="{FF2B5EF4-FFF2-40B4-BE49-F238E27FC236}">
                <a16:creationId xmlns:a16="http://schemas.microsoft.com/office/drawing/2014/main" id="{2C577C04-08EB-4755-99F4-7A654775811C}"/>
              </a:ext>
            </a:extLst>
          </p:cNvPr>
          <p:cNvGraphicFramePr/>
          <p:nvPr/>
        </p:nvGraphicFramePr>
        <p:xfrm>
          <a:off x="914400" y="1955800"/>
          <a:ext cx="10363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0F94580-068D-43E8-8677-F78D2CC2C4AE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일정 영향 분석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752441B-8987-4D55-8119-852D6A58CD68}"/>
              </a:ext>
            </a:extLst>
          </p:cNvPr>
          <p:cNvSpPr txBox="1"/>
          <p:nvPr/>
        </p:nvSpPr>
        <p:spPr>
          <a:xfrm>
            <a:off x="914400" y="1955800"/>
            <a:ext cx="10363200" cy="4572000"/>
          </a:xfrm>
        </p:spPr>
        <p:txBody>
          <a:bodyPr wrap="square" rtlCol="0">
            <a:sp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우천 작업중지: 6일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철골 납품 지연: 4일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검측 대기: 2일</a:t>
            </a:r>
          </a:p>
          <a:p>
            <a:pPr algn="l"/>
            <a:r>
              <a:rPr sz="1600">
                <a:solidFill>
                  <a:srgbClr val="666666"/>
                </a:solidFill>
                <a:latin typeface="Noto Sans CJK KR"/>
                <a:ea typeface="Noto Sans CJK KR"/>
                <a:cs typeface="Noto Sans CJK KR"/>
              </a:rPr>
              <a:t>  (※ 발생 기간 중복 여부 미확인, 단순 합산 주의)</a:t>
            </a:r>
          </a:p>
          <a:p>
            <a:pPr algn="l"/>
            <a:r>
              <a:rPr sz="18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• 대책 제안: 배수 보강, 납품 주간 점검, 검측 사전 예약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845AF4A-4240-4687-93C0-EA3F9CD57516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4분기 실행 목표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609F36A-BFB2-4122-9F38-5CA66958002D}"/>
              </a:ext>
            </a:extLst>
          </p:cNvPr>
          <p:cNvSpPr txBox="1"/>
          <p:nvPr/>
        </p:nvSpPr>
        <p:spPr>
          <a:xfrm>
            <a:off x="914400" y="1955800"/>
            <a:ext cx="10363200" cy="4572000"/>
          </a:xfrm>
        </p:spPr>
        <p:txBody>
          <a:bodyPr wrap="square" rtlCol="0">
            <a:sp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12월 목표 공정률: 73%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주요 마일스톤: 골조 26층 완료 및 외장 18층 도달 목표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인력 투입 계획: 현 142명 → 제안 160명 (+18명)</a:t>
            </a:r>
          </a:p>
          <a:p>
            <a:pPr algn="l"/>
            <a:r>
              <a:rPr sz="1600">
                <a:solidFill>
                  <a:srgbClr val="666666"/>
                </a:solidFill>
                <a:latin typeface="Noto Sans CJK KR"/>
                <a:ea typeface="Noto Sans CJK KR"/>
                <a:cs typeface="Noto Sans CJK KR"/>
              </a:rPr>
              <a:t>  (※ 인력 보강안 승인 대기 중이며, 일정 회복 보장 불가)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5F0CD33-F73F-40C9-A26B-FEC5D59A415F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안전 및 품질 관리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E97279D-D3CC-4A1E-B707-FDD959B3CFB3}"/>
              </a:ext>
            </a:extLst>
          </p:cNvPr>
          <p:cNvSpPr txBox="1"/>
          <p:nvPr/>
        </p:nvSpPr>
        <p:spPr>
          <a:xfrm>
            <a:off x="914400" y="1955800"/>
            <a:ext cx="10363200" cy="4572000"/>
          </a:xfrm>
        </p:spPr>
        <p:txBody>
          <a:bodyPr wrap="square" rtlCol="0">
            <a:sp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안전점검: 3분기 총 12회 실시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지적: 28건 / 시정: 25건 / 미완료: 3건 (시정률 89.3%)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재해 현황: 보고 기간 내 휴업재해 0건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품질 검측: 총 61건 중 재검측 4건 발생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0DDF4E6-38A2-4980-BA5A-81B848DA5EEE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원가 집행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26AB139-2411-4C5D-B837-3D5072CA4C6A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1955800"/>
          <a:ext cx="10363200" cy="30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400"/>
                <a:gridCol w="3454400"/>
                <a:gridCol w="3454400"/>
              </a:tblGrid>
              <a:tr h="600000">
                <a:tc>
                  <a:txBody>
                    <a:bodyPr/>
                    <a:lstStyle/>
                    <a:p>
                      <a:r>
                        <a:rPr b="1"/>
                        <a:t>항목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계획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실적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누계 집행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510억원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486억원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지급액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472억원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잔여분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434억원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-</a:t>
                      </a:r>
                    </a:p>
                  </a:txBody>
                  <a:tcPr/>
                </a:tc>
              </a:tr>
              <a:tr h="600000">
                <a:tc>
                  <a:txBody>
                    <a:bodyPr/>
                    <a:lstStyle/>
                    <a:p>
                      <a:r>
                        <a:rPr/>
                        <a:t>증액 예상안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14.2억원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미승인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C9895FA-CA5D-48C0-AA73-BEEDA37337FE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협력사 및 인력 현황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805CBD9-B300-4508-996E-726AFEC031B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1955800"/>
          <a:ext cx="5000000" cy="20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000"/>
                <a:gridCol w="2500000"/>
              </a:tblGrid>
              <a:tr h="500000">
                <a:tc>
                  <a:txBody>
                    <a:bodyPr/>
                    <a:lstStyle/>
                    <a:p>
                      <a:r>
                        <a:rPr b="1"/>
                        <a:t>평가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1"/>
                        <a:t>업체 수</a:t>
                      </a:r>
                    </a:p>
                  </a:txBody>
                  <a:tcPr/>
                </a:tc>
              </a:tr>
              <a:tr h="500000">
                <a:tc>
                  <a:txBody>
                    <a:bodyPr/>
                    <a:lstStyle/>
                    <a:p>
                      <a:r>
                        <a:rPr/>
                        <a:t>양호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3</a:t>
                      </a:r>
                    </a:p>
                  </a:txBody>
                  <a:tcPr/>
                </a:tc>
              </a:tr>
              <a:tr h="500000">
                <a:tc>
                  <a:txBody>
                    <a:bodyPr/>
                    <a:lstStyle/>
                    <a:p>
                      <a:r>
                        <a:rPr/>
                        <a:t>개선필요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2</a:t>
                      </a:r>
                    </a:p>
                  </a:txBody>
                  <a:tcPr/>
                </a:tc>
              </a:tr>
              <a:tr h="500000">
                <a:tc>
                  <a:txBody>
                    <a:bodyPr/>
                    <a:lstStyle/>
                    <a:p>
                      <a:r>
                        <a:rPr/>
                        <a:t>미평가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4">
            <a:extLst>
              <a:ext uri="{FF2B5EF4-FFF2-40B4-BE49-F238E27FC236}">
                <a16:creationId xmlns:a16="http://schemas.microsoft.com/office/drawing/2014/main" id="{5E94299C-521C-4DCB-AE9D-925787B1E769}"/>
              </a:ext>
            </a:extLst>
          </p:cNvPr>
          <p:cNvSpPr txBox="1"/>
          <p:nvPr/>
        </p:nvSpPr>
        <p:spPr>
          <a:xfrm>
            <a:off x="6000000" y="1955800"/>
            <a:ext cx="4363200" cy="3000000"/>
          </a:xfrm>
        </p:spPr>
        <p:txBody>
          <a:bodyPr wrap="square" rtlCol="0">
            <a:sp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• 총 인력: 142명</a:t>
            </a:r>
          </a:p>
          <a:p>
            <a:pPr algn="l"/>
            <a:r>
              <a:rPr sz="1800" b="1">
                <a:latin typeface="Noto Sans CJK KR"/>
                <a:ea typeface="Noto Sans CJK KR"/>
                <a:cs typeface="Noto Sans CJK KR"/>
              </a:rPr>
              <a:t>• 개선 대상 사항: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자재반입 지연 대응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  - 작업구역 인수인계 기록 관리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3914D30-96AF-472C-AEA4-C89604F66B81}"/>
              </a:ext>
            </a:extLst>
          </p:cNvPr>
          <p:cNvSpPr txBox="1"/>
          <p:nvPr/>
        </p:nvSpPr>
        <p:spPr>
          <a:xfrm>
            <a:off x="914400" y="685800"/>
            <a:ext cx="10363200" cy="1143000"/>
          </a:xfrm>
        </p:spPr>
        <p:txBody>
          <a:bodyPr wrap="square" rtlCol="0">
            <a:spAutoFit/>
          </a:bodyPr>
          <a:lstStyle/>
          <a:p>
            <a:pPr algn="l"/>
            <a:r>
              <a:rPr sz="3200" b="1">
                <a:solidFill>
                  <a:srgbClr val="001F3F"/>
                </a:solidFill>
                <a:latin typeface="Noto Sans CJK KR"/>
                <a:ea typeface="Noto Sans CJK KR"/>
                <a:cs typeface="Noto Sans CJK KR"/>
              </a:rPr>
              <a:t>의사결정 요청 사항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49AF505-4B84-4967-A402-3840EEF3A96A}"/>
              </a:ext>
            </a:extLst>
          </p:cNvPr>
          <p:cNvSpPr txBox="1"/>
          <p:nvPr/>
        </p:nvSpPr>
        <p:spPr>
          <a:xfrm>
            <a:off x="914400" y="1955800"/>
            <a:ext cx="10363200" cy="4300000"/>
          </a:xfrm>
        </p:spPr>
        <p:txBody>
          <a:bodyPr wrap="square" rtlCol="0">
            <a:spAutoFit/>
          </a:bodyPr>
          <a:lstStyle/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1. 추가 인력 18명 보강안 승인 요청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2. 예산 증액 예상안(14.2억원) 검토 및 승인 요청</a:t>
            </a:r>
          </a:p>
          <a:p>
            <a:pPr algn="l"/>
            <a:r>
              <a:rPr sz="1800">
                <a:latin typeface="Noto Sans CJK KR"/>
                <a:ea typeface="Noto Sans CJK KR"/>
                <a:cs typeface="Noto Sans CJK KR"/>
              </a:rPr>
              <a:t>3. 4분기 일정 만회를 위한 주말작업(2회) 제안</a:t>
            </a:r>
          </a:p>
          <a:p>
            <a:pPr algn="l"/>
            <a:r>
              <a:rPr sz="1600">
                <a:solidFill>
                  <a:srgbClr val="666666"/>
                </a:solidFill>
                <a:latin typeface="Noto Sans CJK KR"/>
                <a:ea typeface="Noto Sans CJK KR"/>
                <a:cs typeface="Noto Sans CJK KR"/>
              </a:rPr>
              <a:t>  (※ 현재 준공일 유지 여부는 미확정 상태임)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AC72DD4-A7B6-4A89-B4C8-1A1AE274E9A9}"/>
              </a:ext>
            </a:extLst>
          </p:cNvPr>
          <p:cNvSpPr txBox="1"/>
          <p:nvPr/>
        </p:nvSpPr>
        <p:spPr>
          <a:xfrm>
            <a:off x="914400" y="6400000"/>
            <a:ext cx="10363200" cy="285750"/>
          </a:xfrm>
        </p:spPr>
        <p:txBody>
          <a:bodyPr wrap="square" rtlCol="0">
            <a:spAutoFit/>
          </a:bodyPr>
          <a:lstStyle/>
          <a:p>
            <a:pPr algn="ctr"/>
            <a:r>
              <a:rPr sz="1400">
                <a:solidFill>
                  <a:srgbClr val="888888"/>
                </a:solidFill>
                <a:latin typeface="Noto Sans CJK KR"/>
                <a:ea typeface="Noto Sans CJK KR"/>
                <a:cs typeface="Noto Sans CJK KR"/>
              </a:rPr>
              <a:t>가상 사례 · 검증용 합성 데이터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43E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